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9" r:id="rId7"/>
    <p:sldId id="270" r:id="rId8"/>
    <p:sldId id="272" r:id="rId9"/>
    <p:sldId id="273" r:id="rId10"/>
    <p:sldId id="315" r:id="rId11"/>
    <p:sldId id="317" r:id="rId12"/>
    <p:sldId id="316" r:id="rId13"/>
    <p:sldId id="319" r:id="rId14"/>
    <p:sldId id="318" r:id="rId15"/>
    <p:sldId id="320" r:id="rId16"/>
    <p:sldId id="321" r:id="rId17"/>
    <p:sldId id="322" r:id="rId18"/>
    <p:sldId id="323" r:id="rId19"/>
    <p:sldId id="324" r:id="rId20"/>
    <p:sldId id="308" r:id="rId21"/>
    <p:sldId id="267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j-bu-707-16" initials="tb71" lastIdx="1" clrIdx="0">
    <p:extLst>
      <p:ext uri="{19B8F6BF-5375-455C-9EA6-DF929625EA0E}">
        <p15:presenceInfo xmlns:p15="http://schemas.microsoft.com/office/powerpoint/2012/main" userId="tj-bu-707-16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31" autoAdjust="0"/>
    <p:restoredTop sz="94660"/>
  </p:normalViewPr>
  <p:slideViewPr>
    <p:cSldViewPr snapToGrid="0">
      <p:cViewPr varScale="1">
        <p:scale>
          <a:sx n="73" d="100"/>
          <a:sy n="73" d="100"/>
        </p:scale>
        <p:origin x="54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8/22/2024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8/22/2024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8/22/2024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1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1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DEBF3A-665B-47AE-9DD2-5882E5B72B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 Node </a:t>
            </a:r>
            <a:r>
              <a:rPr lang="en-US" altLang="ko-KR" dirty="0" err="1"/>
              <a:t>js</a:t>
            </a:r>
            <a:r>
              <a:rPr lang="en-US" altLang="ko-KR" dirty="0"/>
              <a:t> / </a:t>
            </a:r>
            <a:r>
              <a:rPr lang="en-US" altLang="ko-KR" dirty="0" err="1"/>
              <a:t>sns</a:t>
            </a:r>
            <a:endParaRPr lang="ko-KR" altLang="en-US" dirty="0"/>
          </a:p>
        </p:txBody>
      </p:sp>
      <p:sp>
        <p:nvSpPr>
          <p:cNvPr id="3" name="TextBox 9">
            <a:extLst>
              <a:ext uri="{FF2B5EF4-FFF2-40B4-BE49-F238E27FC236}">
                <a16:creationId xmlns:a16="http://schemas.microsoft.com/office/drawing/2014/main" id="{E1CE83F5-7BCF-41B9-A635-FAAD95F34BFE}"/>
              </a:ext>
            </a:extLst>
          </p:cNvPr>
          <p:cNvSpPr txBox="1"/>
          <p:nvPr/>
        </p:nvSpPr>
        <p:spPr>
          <a:xfrm>
            <a:off x="1490535" y="5277070"/>
            <a:ext cx="325634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367"/>
              </a:lnSpc>
            </a:pPr>
            <a:r>
              <a:rPr lang="en-US" altLang="ko-KR" sz="2152" dirty="0">
                <a:latin typeface="Seoul Hangang Bold"/>
                <a:ea typeface="Seoul Hangang Bold"/>
              </a:rPr>
              <a:t>5</a:t>
            </a:r>
            <a:r>
              <a:rPr lang="ko-KR" altLang="en-US" sz="2152" dirty="0">
                <a:latin typeface="Seoul Hangang Bold"/>
                <a:ea typeface="Seoul Hangang Bold"/>
              </a:rPr>
              <a:t>조 </a:t>
            </a:r>
            <a:r>
              <a:rPr lang="ko-KR" altLang="en-US" sz="2152" dirty="0" err="1">
                <a:latin typeface="Seoul Hangang Bold"/>
                <a:ea typeface="Seoul Hangang Bold"/>
              </a:rPr>
              <a:t>양홍엽</a:t>
            </a:r>
            <a:r>
              <a:rPr lang="ko-KR" altLang="en-US" sz="2152" dirty="0">
                <a:latin typeface="Seoul Hangang Bold"/>
                <a:ea typeface="Seoul Hangang Bold"/>
              </a:rPr>
              <a:t> </a:t>
            </a:r>
            <a:r>
              <a:rPr lang="ko-KR" altLang="en-US" sz="2152" dirty="0" err="1">
                <a:latin typeface="Seoul Hangang Bold"/>
                <a:ea typeface="Seoul Hangang Bold"/>
              </a:rPr>
              <a:t>이철민</a:t>
            </a:r>
            <a:r>
              <a:rPr lang="ko-KR" altLang="en-US" sz="2152" dirty="0">
                <a:latin typeface="Seoul Hangang Bold"/>
                <a:ea typeface="Seoul Hangang Bold"/>
              </a:rPr>
              <a:t> 장원진</a:t>
            </a:r>
            <a:r>
              <a:rPr lang="en-US" altLang="ko-KR" sz="2152" dirty="0">
                <a:solidFill>
                  <a:srgbClr val="F1F1F1"/>
                </a:solidFill>
                <a:latin typeface="Seoul Hangang Bold"/>
                <a:ea typeface="Seoul Hangang Bold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444041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007" y="-126439"/>
            <a:ext cx="12304739" cy="6984439"/>
            <a:chOff x="0" y="0"/>
            <a:chExt cx="4861131" cy="27592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1131" cy="2759284"/>
            </a:xfrm>
            <a:custGeom>
              <a:avLst/>
              <a:gdLst/>
              <a:ahLst/>
              <a:cxnLst/>
              <a:rect l="l" t="t" r="r" b="b"/>
              <a:pathLst>
                <a:path w="4861131" h="2759284">
                  <a:moveTo>
                    <a:pt x="0" y="0"/>
                  </a:moveTo>
                  <a:lnTo>
                    <a:pt x="4861131" y="0"/>
                  </a:lnTo>
                  <a:lnTo>
                    <a:pt x="4861131" y="2759284"/>
                  </a:lnTo>
                  <a:lnTo>
                    <a:pt x="0" y="2759284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 sz="1200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861131" cy="272118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72267" y="62230"/>
            <a:ext cx="1910533" cy="5262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191919"/>
                </a:solidFill>
                <a:ea typeface="Jua"/>
              </a:rPr>
              <a:t> </a:t>
            </a:r>
            <a:r>
              <a:rPr lang="ko-KR" altLang="en-US" sz="3200" dirty="0">
                <a:solidFill>
                  <a:srgbClr val="191919"/>
                </a:solidFill>
                <a:ea typeface="Jua"/>
              </a:rPr>
              <a:t>기능 코드 </a:t>
            </a:r>
            <a:endParaRPr lang="en-US" sz="3200" dirty="0">
              <a:solidFill>
                <a:srgbClr val="191919"/>
              </a:solidFill>
              <a:ea typeface="Jua"/>
            </a:endParaRPr>
          </a:p>
        </p:txBody>
      </p:sp>
      <p:sp>
        <p:nvSpPr>
          <p:cNvPr id="28" name="AutoShape 28"/>
          <p:cNvSpPr/>
          <p:nvPr/>
        </p:nvSpPr>
        <p:spPr>
          <a:xfrm flipV="1">
            <a:off x="-13007" y="692621"/>
            <a:ext cx="2807007" cy="5879"/>
          </a:xfrm>
          <a:prstGeom prst="line">
            <a:avLst/>
          </a:prstGeom>
          <a:ln w="1905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5BA5ED-D47A-40CA-B599-F51A43161BF7}"/>
              </a:ext>
            </a:extLst>
          </p:cNvPr>
          <p:cNvSpPr txBox="1"/>
          <p:nvPr/>
        </p:nvSpPr>
        <p:spPr>
          <a:xfrm>
            <a:off x="2979274" y="419251"/>
            <a:ext cx="32763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191919"/>
                </a:solidFill>
                <a:ea typeface="Jua"/>
              </a:rPr>
              <a:t> 로그인 </a:t>
            </a:r>
            <a:r>
              <a:rPr lang="en-US" altLang="ko-KR" sz="1600" dirty="0">
                <a:solidFill>
                  <a:srgbClr val="191919"/>
                </a:solidFill>
                <a:ea typeface="Jua"/>
              </a:rPr>
              <a:t>/ </a:t>
            </a:r>
            <a:r>
              <a:rPr lang="ko-KR" altLang="en-US" sz="1600" dirty="0">
                <a:solidFill>
                  <a:srgbClr val="191919"/>
                </a:solidFill>
                <a:ea typeface="Jua"/>
              </a:rPr>
              <a:t>소셜 로그인 </a:t>
            </a:r>
            <a:r>
              <a:rPr lang="en-US" altLang="ko-KR" sz="1600" dirty="0">
                <a:solidFill>
                  <a:srgbClr val="191919"/>
                </a:solidFill>
                <a:ea typeface="Jua"/>
              </a:rPr>
              <a:t>/ </a:t>
            </a:r>
            <a:r>
              <a:rPr lang="ko-KR" altLang="en-US" sz="1600" dirty="0">
                <a:solidFill>
                  <a:srgbClr val="191919"/>
                </a:solidFill>
                <a:ea typeface="Jua"/>
              </a:rPr>
              <a:t>로그아웃</a:t>
            </a:r>
            <a:endParaRPr lang="ko-KR" altLang="en-US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7032DFC-3804-446A-BECB-43D4DEC8E6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289" y="1396211"/>
            <a:ext cx="3433756" cy="348539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23D4691-2A5F-44CB-80B8-EA8493648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8893" y="1396212"/>
            <a:ext cx="2642787" cy="368524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470177B-7E45-49E6-BE2A-35176984EF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1501" y="1396211"/>
            <a:ext cx="3392958" cy="189313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EA45A45B-E799-4FD9-BDA6-BF4EB1ACE3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31501" y="3289346"/>
            <a:ext cx="3392958" cy="1797105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C348B1C-3A85-48B9-B49B-35DB0714EC8F}"/>
              </a:ext>
            </a:extLst>
          </p:cNvPr>
          <p:cNvSpPr txBox="1"/>
          <p:nvPr/>
        </p:nvSpPr>
        <p:spPr>
          <a:xfrm>
            <a:off x="217289" y="5184222"/>
            <a:ext cx="299909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로그인 루트</a:t>
            </a:r>
            <a:endParaRPr lang="en-US" altLang="ko-KR" sz="1600" dirty="0"/>
          </a:p>
          <a:p>
            <a:r>
              <a:rPr lang="en-US" altLang="ko-KR" sz="1600" dirty="0"/>
              <a:t>Post, Get </a:t>
            </a:r>
            <a:r>
              <a:rPr lang="ko-KR" altLang="en-US" sz="1600" dirty="0"/>
              <a:t>메소드 </a:t>
            </a:r>
            <a:r>
              <a:rPr lang="en-US" altLang="ko-KR" sz="1600" dirty="0"/>
              <a:t>(</a:t>
            </a:r>
            <a:r>
              <a:rPr lang="ko-KR" altLang="en-US" sz="1600" dirty="0"/>
              <a:t>일반</a:t>
            </a:r>
            <a:r>
              <a:rPr lang="en-US" altLang="ko-KR" sz="1600" dirty="0"/>
              <a:t>,</a:t>
            </a:r>
            <a:r>
              <a:rPr lang="ko-KR" altLang="en-US" sz="1600" dirty="0"/>
              <a:t>카카오</a:t>
            </a:r>
            <a:r>
              <a:rPr lang="en-US" altLang="ko-KR" sz="1600" dirty="0"/>
              <a:t>) </a:t>
            </a:r>
            <a:r>
              <a:rPr lang="ko-KR" altLang="en-US" sz="1600" dirty="0"/>
              <a:t>로그인</a:t>
            </a:r>
            <a:r>
              <a:rPr lang="en-US" altLang="ko-KR" sz="1600" dirty="0"/>
              <a:t>/ </a:t>
            </a:r>
            <a:r>
              <a:rPr lang="ko-KR" altLang="en-US" sz="1600" dirty="0"/>
              <a:t>로그아웃</a:t>
            </a:r>
            <a:r>
              <a:rPr lang="en-US" altLang="ko-KR" sz="1600" dirty="0"/>
              <a:t>/</a:t>
            </a:r>
            <a:r>
              <a:rPr lang="ko-KR" altLang="en-US" sz="1600" dirty="0"/>
              <a:t>회원가입</a:t>
            </a:r>
            <a:r>
              <a:rPr lang="en-US" altLang="ko-KR" sz="1600" dirty="0"/>
              <a:t>/</a:t>
            </a:r>
          </a:p>
          <a:p>
            <a:r>
              <a:rPr lang="ko-KR" altLang="en-US" sz="1600" dirty="0"/>
              <a:t>컨트롤러에서 데이터를 받아와 연결합니다</a:t>
            </a:r>
            <a:r>
              <a:rPr lang="en-US" altLang="ko-KR" sz="1600" dirty="0"/>
              <a:t>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CE22C95-49E3-40E3-8B85-48B9A5A2E5EB}"/>
              </a:ext>
            </a:extLst>
          </p:cNvPr>
          <p:cNvSpPr txBox="1"/>
          <p:nvPr/>
        </p:nvSpPr>
        <p:spPr>
          <a:xfrm>
            <a:off x="4210741" y="5184223"/>
            <a:ext cx="299909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회원가입</a:t>
            </a:r>
            <a:r>
              <a:rPr lang="en-US" altLang="ko-KR" sz="1600" dirty="0"/>
              <a:t>/</a:t>
            </a:r>
            <a:r>
              <a:rPr lang="ko-KR" altLang="en-US" sz="1600" dirty="0"/>
              <a:t>로그인</a:t>
            </a:r>
            <a:r>
              <a:rPr lang="en-US" altLang="ko-KR" sz="1600" dirty="0"/>
              <a:t>/</a:t>
            </a:r>
            <a:r>
              <a:rPr lang="ko-KR" altLang="en-US" sz="1600" dirty="0"/>
              <a:t>로그아웃 컨트롤러</a:t>
            </a:r>
            <a:endParaRPr lang="en-US" altLang="ko-KR" sz="1600" dirty="0"/>
          </a:p>
          <a:p>
            <a:r>
              <a:rPr lang="en-US" altLang="ko-KR" sz="1600" dirty="0"/>
              <a:t>DB</a:t>
            </a:r>
            <a:r>
              <a:rPr lang="ko-KR" altLang="en-US" sz="1600" dirty="0"/>
              <a:t>를 통해 중복 이메일 확인 후 회원 가입이 가능하며 </a:t>
            </a:r>
            <a:r>
              <a:rPr lang="en-US" altLang="ko-KR" sz="1600" dirty="0"/>
              <a:t>passport</a:t>
            </a:r>
            <a:r>
              <a:rPr lang="ko-KR" altLang="en-US" sz="1600" dirty="0"/>
              <a:t>를 통해 로그인이 가능합니다</a:t>
            </a:r>
            <a:r>
              <a:rPr lang="en-US" altLang="ko-KR" sz="1600" dirty="0"/>
              <a:t>.</a:t>
            </a:r>
            <a:r>
              <a:rPr lang="ko-KR" altLang="en-US" sz="1600" dirty="0"/>
              <a:t>   </a:t>
            </a:r>
            <a:endParaRPr lang="en-US" altLang="ko-KR" sz="1600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D443FED-0A6D-438E-A706-FBAE458908E2}"/>
              </a:ext>
            </a:extLst>
          </p:cNvPr>
          <p:cNvSpPr txBox="1"/>
          <p:nvPr/>
        </p:nvSpPr>
        <p:spPr>
          <a:xfrm>
            <a:off x="8031501" y="5184223"/>
            <a:ext cx="34020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일반</a:t>
            </a:r>
            <a:r>
              <a:rPr lang="en-US" altLang="ko-KR" sz="1600" dirty="0"/>
              <a:t>, </a:t>
            </a:r>
            <a:r>
              <a:rPr lang="ko-KR" altLang="en-US" sz="1600" dirty="0"/>
              <a:t>카카오 로그인 </a:t>
            </a:r>
            <a:r>
              <a:rPr lang="en-US" altLang="ko-KR" sz="1600" dirty="0"/>
              <a:t>passport</a:t>
            </a:r>
          </a:p>
          <a:p>
            <a:r>
              <a:rPr lang="ko-KR" altLang="en-US" sz="1600" dirty="0"/>
              <a:t>일반 </a:t>
            </a:r>
            <a:r>
              <a:rPr lang="en-US" altLang="ko-KR" sz="1600" dirty="0"/>
              <a:t>– DB</a:t>
            </a:r>
            <a:r>
              <a:rPr lang="ko-KR" altLang="en-US" sz="1600" dirty="0"/>
              <a:t>를 통해 이메일</a:t>
            </a:r>
            <a:r>
              <a:rPr lang="en-US" altLang="ko-KR" sz="1600" dirty="0"/>
              <a:t>, </a:t>
            </a:r>
            <a:r>
              <a:rPr lang="ko-KR" altLang="en-US" sz="1600" dirty="0"/>
              <a:t>비밀번호 확인 후 로그인 합니다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/>
              <a:t>카카오</a:t>
            </a:r>
            <a:r>
              <a:rPr lang="en-US" altLang="ko-KR" sz="1600" dirty="0"/>
              <a:t>-  API</a:t>
            </a:r>
            <a:r>
              <a:rPr lang="ko-KR" altLang="en-US" sz="1600" dirty="0"/>
              <a:t>를 통해 카카오 로그인합니다</a:t>
            </a:r>
            <a:r>
              <a:rPr lang="en-US" altLang="ko-KR" sz="1600" dirty="0"/>
              <a:t>. </a:t>
            </a:r>
            <a:r>
              <a:rPr lang="ko-KR" altLang="en-US" sz="1600" dirty="0"/>
              <a:t>가입 안되어 있다면 회원가입후 로그인합니다</a:t>
            </a:r>
            <a:endParaRPr lang="en-US" altLang="ko-KR" sz="1600" dirty="0"/>
          </a:p>
        </p:txBody>
      </p:sp>
    </p:spTree>
    <p:extLst>
      <p:ext uri="{BB962C8B-B14F-4D97-AF65-F5344CB8AC3E}">
        <p14:creationId xmlns:p14="http://schemas.microsoft.com/office/powerpoint/2010/main" val="620929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007" y="-24973"/>
            <a:ext cx="12304739" cy="6984439"/>
            <a:chOff x="0" y="0"/>
            <a:chExt cx="4861131" cy="27592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1131" cy="2759284"/>
            </a:xfrm>
            <a:custGeom>
              <a:avLst/>
              <a:gdLst/>
              <a:ahLst/>
              <a:cxnLst/>
              <a:rect l="l" t="t" r="r" b="b"/>
              <a:pathLst>
                <a:path w="4861131" h="2759284">
                  <a:moveTo>
                    <a:pt x="0" y="0"/>
                  </a:moveTo>
                  <a:lnTo>
                    <a:pt x="4861131" y="0"/>
                  </a:lnTo>
                  <a:lnTo>
                    <a:pt x="4861131" y="2759284"/>
                  </a:lnTo>
                  <a:lnTo>
                    <a:pt x="0" y="2759284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861131" cy="272118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72267" y="62231"/>
            <a:ext cx="4386378" cy="522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ko-KR" altLang="en-US" sz="3200" dirty="0">
                <a:solidFill>
                  <a:srgbClr val="191919"/>
                </a:solidFill>
                <a:latin typeface="210 동네책방" panose="020B0600000101010101" charset="-127"/>
                <a:ea typeface="210 동네책방" panose="020B0600000101010101" charset="-127"/>
              </a:rPr>
              <a:t>게시글 작성</a:t>
            </a:r>
            <a:endParaRPr lang="en-US" sz="3200" dirty="0">
              <a:solidFill>
                <a:srgbClr val="191919"/>
              </a:solidFill>
              <a:latin typeface="210 동네책방" panose="020B0600000101010101" charset="-127"/>
              <a:ea typeface="210 동네책방" panose="020B0600000101010101" charset="-127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7293695" y="-140198"/>
            <a:ext cx="4903955" cy="6998198"/>
            <a:chOff x="0" y="0"/>
            <a:chExt cx="2623503" cy="37438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623503" cy="3743875"/>
            </a:xfrm>
            <a:custGeom>
              <a:avLst/>
              <a:gdLst/>
              <a:ahLst/>
              <a:cxnLst/>
              <a:rect l="l" t="t" r="r" b="b"/>
              <a:pathLst>
                <a:path w="2623503" h="3743875">
                  <a:moveTo>
                    <a:pt x="0" y="0"/>
                  </a:moveTo>
                  <a:lnTo>
                    <a:pt x="2623503" y="0"/>
                  </a:lnTo>
                  <a:lnTo>
                    <a:pt x="2623503" y="3743875"/>
                  </a:lnTo>
                  <a:lnTo>
                    <a:pt x="0" y="3743875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38100"/>
              <a:ext cx="2623503" cy="370577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400826" y="1913328"/>
            <a:ext cx="4583617" cy="3540531"/>
            <a:chOff x="0" y="0"/>
            <a:chExt cx="1810811" cy="139872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810812" cy="1398728"/>
            </a:xfrm>
            <a:custGeom>
              <a:avLst/>
              <a:gdLst/>
              <a:ahLst/>
              <a:cxnLst/>
              <a:rect l="l" t="t" r="r" b="b"/>
              <a:pathLst>
                <a:path w="1810812" h="1398728">
                  <a:moveTo>
                    <a:pt x="0" y="0"/>
                  </a:moveTo>
                  <a:lnTo>
                    <a:pt x="1810812" y="0"/>
                  </a:lnTo>
                  <a:lnTo>
                    <a:pt x="1810812" y="1398728"/>
                  </a:lnTo>
                  <a:lnTo>
                    <a:pt x="0" y="139872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644C26"/>
              </a:solidFill>
              <a:prstDash val="solid"/>
              <a:miter/>
            </a:ln>
          </p:spPr>
          <p:txBody>
            <a:bodyPr/>
            <a:lstStyle/>
            <a:p>
              <a:endParaRPr lang="ko-KR" altLang="en-US" dirty="0"/>
            </a:p>
          </p:txBody>
        </p:sp>
        <p:sp>
          <p:nvSpPr>
            <p:cNvPr id="22" name="TextBox 22"/>
            <p:cNvSpPr txBox="1"/>
            <p:nvPr/>
          </p:nvSpPr>
          <p:spPr>
            <a:xfrm>
              <a:off x="0" y="38100"/>
              <a:ext cx="1810811" cy="1360628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23" name="AutoShape 23"/>
          <p:cNvSpPr/>
          <p:nvPr/>
        </p:nvSpPr>
        <p:spPr>
          <a:xfrm>
            <a:off x="7400826" y="2362879"/>
            <a:ext cx="4583617" cy="1270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TextBox 24"/>
          <p:cNvSpPr txBox="1"/>
          <p:nvPr/>
        </p:nvSpPr>
        <p:spPr>
          <a:xfrm>
            <a:off x="7722731" y="1856178"/>
            <a:ext cx="3939807" cy="414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4"/>
              </a:lnSpc>
            </a:pPr>
            <a:r>
              <a:rPr lang="en-US" sz="2667" dirty="0">
                <a:solidFill>
                  <a:srgbClr val="000000"/>
                </a:solidFill>
                <a:latin typeface="Nanum Gothic Bold"/>
              </a:rPr>
              <a:t>Description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637344" y="2617352"/>
            <a:ext cx="4137086" cy="10524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53"/>
              </a:lnSpc>
            </a:pPr>
            <a:r>
              <a:rPr 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[1] </a:t>
            </a:r>
            <a:r>
              <a:rPr lang="ko-KR" alt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게시글 작성</a:t>
            </a:r>
            <a:endParaRPr lang="en-US" altLang="ko-KR" sz="1467" b="1" dirty="0">
              <a:solidFill>
                <a:srgbClr val="000000"/>
              </a:solidFill>
              <a:latin typeface="DM Sans Bold"/>
              <a:ea typeface="DM Sans Bold"/>
            </a:endParaRPr>
          </a:p>
          <a:p>
            <a:pPr>
              <a:lnSpc>
                <a:spcPts val="2053"/>
              </a:lnSpc>
            </a:pPr>
            <a:r>
              <a:rPr lang="ko-KR" alt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내용과 사진 업로드 하고 게시하기 클릭 시 게시글이 작성 됩니다</a:t>
            </a:r>
            <a:r>
              <a:rPr lang="en-US" altLang="ko-KR" sz="1467" b="1" dirty="0">
                <a:solidFill>
                  <a:srgbClr val="000000"/>
                </a:solidFill>
                <a:latin typeface="DM Sans Bold"/>
                <a:ea typeface="DM Sans Bold"/>
              </a:rPr>
              <a:t>. </a:t>
            </a:r>
            <a:r>
              <a:rPr lang="ko-KR" alt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사진 업로드 시 게시하기 전 사진 미리보기가 가능합니다</a:t>
            </a:r>
            <a:r>
              <a:rPr lang="en-US" altLang="ko-KR" sz="1467" b="1" dirty="0">
                <a:solidFill>
                  <a:srgbClr val="000000"/>
                </a:solidFill>
                <a:latin typeface="DM Sans Bold"/>
                <a:ea typeface="DM Sans Bold"/>
              </a:rPr>
              <a:t>.</a:t>
            </a:r>
            <a:endParaRPr lang="en-US" sz="1467" b="1" dirty="0">
              <a:solidFill>
                <a:srgbClr val="000000"/>
              </a:solidFill>
              <a:latin typeface="DM Sans Bold"/>
              <a:ea typeface="DM Sans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7637343" y="3734662"/>
            <a:ext cx="4137086" cy="7834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53"/>
              </a:lnSpc>
            </a:pPr>
            <a:r>
              <a:rPr 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[2] </a:t>
            </a:r>
            <a:r>
              <a:rPr lang="ko-KR" alt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해시 태그</a:t>
            </a:r>
            <a:endParaRPr lang="en-US" altLang="ko-KR" sz="1467" b="1" dirty="0">
              <a:solidFill>
                <a:srgbClr val="000000"/>
              </a:solidFill>
              <a:latin typeface="DM Sans Bold"/>
              <a:ea typeface="DM Sans Bold"/>
            </a:endParaRPr>
          </a:p>
          <a:p>
            <a:pPr>
              <a:lnSpc>
                <a:spcPts val="2053"/>
              </a:lnSpc>
            </a:pPr>
            <a:r>
              <a:rPr 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#XXX </a:t>
            </a:r>
            <a:r>
              <a:rPr lang="ko-KR" alt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양식으로 내용에 작성시 해시 태그로 </a:t>
            </a:r>
            <a:r>
              <a:rPr lang="en-US" altLang="ko-KR" sz="1467" b="1" dirty="0">
                <a:solidFill>
                  <a:srgbClr val="000000"/>
                </a:solidFill>
                <a:latin typeface="DM Sans Bold"/>
                <a:ea typeface="DM Sans Bold"/>
              </a:rPr>
              <a:t>DB</a:t>
            </a:r>
            <a:r>
              <a:rPr lang="ko-KR" alt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에 저장됩니다</a:t>
            </a:r>
            <a:r>
              <a:rPr lang="en-US" altLang="ko-KR" sz="1467" b="1" dirty="0">
                <a:solidFill>
                  <a:srgbClr val="000000"/>
                </a:solidFill>
                <a:latin typeface="DM Sans Bold"/>
                <a:ea typeface="DM Sans Bold"/>
              </a:rPr>
              <a:t>.</a:t>
            </a:r>
            <a:endParaRPr lang="en-US" sz="1467" b="1" dirty="0">
              <a:solidFill>
                <a:srgbClr val="000000"/>
              </a:solidFill>
              <a:latin typeface="DM Sans Bold"/>
              <a:ea typeface="DM Sans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7624091" y="4482421"/>
            <a:ext cx="4137086" cy="1004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53"/>
              </a:lnSpc>
            </a:pPr>
            <a:r>
              <a:rPr 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[3] </a:t>
            </a:r>
            <a:r>
              <a:rPr lang="ko-KR" alt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해시 태그 검색</a:t>
            </a:r>
            <a:endParaRPr lang="en-US" altLang="ko-KR" sz="1467" b="1" dirty="0">
              <a:solidFill>
                <a:srgbClr val="000000"/>
              </a:solidFill>
              <a:latin typeface="DM Sans Bold"/>
              <a:ea typeface="DM Sans Bold"/>
            </a:endParaRPr>
          </a:p>
          <a:p>
            <a:pPr>
              <a:lnSpc>
                <a:spcPts val="2053"/>
              </a:lnSpc>
            </a:pPr>
            <a:r>
              <a:rPr lang="en-US" altLang="ko-KR" sz="1467" b="1" dirty="0">
                <a:solidFill>
                  <a:srgbClr val="000000"/>
                </a:solidFill>
                <a:latin typeface="DM Sans Bold"/>
                <a:ea typeface="DM Sans Bold"/>
              </a:rPr>
              <a:t>DB</a:t>
            </a:r>
            <a:r>
              <a:rPr lang="ko-KR" alt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에 저장된 해시 태그를 조회해 게시글을 검색 합니다</a:t>
            </a:r>
            <a:r>
              <a:rPr lang="en-US" altLang="ko-KR" sz="1467" b="1" dirty="0">
                <a:solidFill>
                  <a:srgbClr val="000000"/>
                </a:solidFill>
                <a:latin typeface="DM Sans Bold"/>
                <a:ea typeface="DM Sans Bold"/>
              </a:rPr>
              <a:t>.</a:t>
            </a:r>
            <a:endParaRPr lang="en-US" sz="1467" b="1" dirty="0">
              <a:solidFill>
                <a:srgbClr val="000000"/>
              </a:solidFill>
              <a:latin typeface="DM Sans Bold"/>
              <a:ea typeface="DM Sans Bold"/>
            </a:endParaRPr>
          </a:p>
          <a:p>
            <a:pPr>
              <a:lnSpc>
                <a:spcPts val="1680"/>
              </a:lnSpc>
            </a:pPr>
            <a:r>
              <a:rPr lang="en-US" sz="1200" dirty="0">
                <a:solidFill>
                  <a:srgbClr val="000000"/>
                </a:solidFill>
                <a:latin typeface="Seoul Hangang Bold Bold"/>
              </a:rPr>
              <a:t> </a:t>
            </a:r>
            <a:endParaRPr lang="en-US" sz="1067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8" name="AutoShape 28"/>
          <p:cNvSpPr/>
          <p:nvPr/>
        </p:nvSpPr>
        <p:spPr>
          <a:xfrm>
            <a:off x="-13007" y="698500"/>
            <a:ext cx="7306701" cy="0"/>
          </a:xfrm>
          <a:prstGeom prst="line">
            <a:avLst/>
          </a:prstGeom>
          <a:ln w="1905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517D8EA-B375-4E97-9518-E052F5D32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78" y="1502229"/>
            <a:ext cx="4375363" cy="247692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578E549-F5E5-46D1-8700-31279774D8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8286" y="1502229"/>
            <a:ext cx="2095136" cy="4428308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8750743-4C34-4E7D-8171-86760546B6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730" y="4214039"/>
            <a:ext cx="4541129" cy="1945461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E13911C-FD0F-4B94-9AAF-1CD3B55418F2}"/>
              </a:ext>
            </a:extLst>
          </p:cNvPr>
          <p:cNvSpPr/>
          <p:nvPr/>
        </p:nvSpPr>
        <p:spPr>
          <a:xfrm>
            <a:off x="3814354" y="3148149"/>
            <a:ext cx="869987" cy="5656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0AB2044-4822-470A-BB0F-907A13856F35}"/>
              </a:ext>
            </a:extLst>
          </p:cNvPr>
          <p:cNvSpPr/>
          <p:nvPr/>
        </p:nvSpPr>
        <p:spPr>
          <a:xfrm>
            <a:off x="1626672" y="4982356"/>
            <a:ext cx="869987" cy="56561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66345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37" y="-10969"/>
            <a:ext cx="12304739" cy="6984439"/>
            <a:chOff x="0" y="0"/>
            <a:chExt cx="4861131" cy="27592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1131" cy="2759284"/>
            </a:xfrm>
            <a:custGeom>
              <a:avLst/>
              <a:gdLst/>
              <a:ahLst/>
              <a:cxnLst/>
              <a:rect l="l" t="t" r="r" b="b"/>
              <a:pathLst>
                <a:path w="4861131" h="2759284">
                  <a:moveTo>
                    <a:pt x="0" y="0"/>
                  </a:moveTo>
                  <a:lnTo>
                    <a:pt x="4861131" y="0"/>
                  </a:lnTo>
                  <a:lnTo>
                    <a:pt x="4861131" y="2759284"/>
                  </a:lnTo>
                  <a:lnTo>
                    <a:pt x="0" y="2759284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 sz="1200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861131" cy="272118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72267" y="62230"/>
            <a:ext cx="1910533" cy="5262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191919"/>
                </a:solidFill>
                <a:ea typeface="Jua"/>
              </a:rPr>
              <a:t> </a:t>
            </a:r>
            <a:r>
              <a:rPr lang="ko-KR" altLang="en-US" sz="3200" dirty="0">
                <a:solidFill>
                  <a:srgbClr val="191919"/>
                </a:solidFill>
                <a:ea typeface="Jua"/>
              </a:rPr>
              <a:t>기능 코드 </a:t>
            </a:r>
            <a:endParaRPr lang="en-US" sz="3200" dirty="0">
              <a:solidFill>
                <a:srgbClr val="191919"/>
              </a:solidFill>
              <a:ea typeface="Jua"/>
            </a:endParaRPr>
          </a:p>
        </p:txBody>
      </p:sp>
      <p:sp>
        <p:nvSpPr>
          <p:cNvPr id="28" name="AutoShape 28"/>
          <p:cNvSpPr/>
          <p:nvPr/>
        </p:nvSpPr>
        <p:spPr>
          <a:xfrm flipV="1">
            <a:off x="-13007" y="692621"/>
            <a:ext cx="2807007" cy="5879"/>
          </a:xfrm>
          <a:prstGeom prst="line">
            <a:avLst/>
          </a:prstGeom>
          <a:ln w="1905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CB6419E-680B-4815-8F18-0DE979790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108" y="1640366"/>
            <a:ext cx="3354205" cy="35002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11B09CD-78A8-4E77-BD16-F62CA2021D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503" y="1686516"/>
            <a:ext cx="3354205" cy="345414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2A015174-2704-4B41-9BF9-8B3CFE5A3A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6706" y="1686516"/>
            <a:ext cx="2908472" cy="345414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A7A1DF1-B4B1-4DCB-8007-E2FF76E580FC}"/>
              </a:ext>
            </a:extLst>
          </p:cNvPr>
          <p:cNvSpPr txBox="1"/>
          <p:nvPr/>
        </p:nvSpPr>
        <p:spPr>
          <a:xfrm>
            <a:off x="172267" y="5362106"/>
            <a:ext cx="34699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게시글 작성 루트</a:t>
            </a:r>
            <a:endParaRPr lang="en-US" altLang="ko-KR" sz="1600" dirty="0"/>
          </a:p>
          <a:p>
            <a:r>
              <a:rPr lang="en-US" altLang="ko-KR" sz="1600" dirty="0"/>
              <a:t>Post </a:t>
            </a:r>
            <a:r>
              <a:rPr lang="ko-KR" altLang="en-US" sz="1600" dirty="0"/>
              <a:t>메소드 컨트롤러</a:t>
            </a:r>
            <a:r>
              <a:rPr lang="en-US" altLang="ko-KR" sz="1600" dirty="0"/>
              <a:t>,</a:t>
            </a:r>
            <a:r>
              <a:rPr lang="ko-KR" altLang="en-US" sz="1600" dirty="0"/>
              <a:t>미들웨어에서  로그인정보와 이미지</a:t>
            </a:r>
            <a:r>
              <a:rPr lang="en-US" altLang="ko-KR" sz="1600" dirty="0"/>
              <a:t>,</a:t>
            </a:r>
            <a:r>
              <a:rPr lang="ko-KR" altLang="en-US" sz="1600" dirty="0"/>
              <a:t> 내용을 가져와</a:t>
            </a:r>
            <a:endParaRPr lang="en-US" altLang="ko-KR" sz="1600" dirty="0"/>
          </a:p>
          <a:p>
            <a:r>
              <a:rPr lang="ko-KR" altLang="en-US" sz="1600" dirty="0"/>
              <a:t>연결 합니다</a:t>
            </a:r>
            <a:r>
              <a:rPr lang="en-US" altLang="ko-KR" sz="1600" dirty="0"/>
              <a:t>. </a:t>
            </a:r>
            <a:r>
              <a:rPr lang="ko-KR" altLang="en-US" sz="1600" dirty="0"/>
              <a:t>이미지</a:t>
            </a:r>
            <a:r>
              <a:rPr lang="en-US" altLang="ko-KR" sz="1600" dirty="0"/>
              <a:t> </a:t>
            </a:r>
            <a:r>
              <a:rPr lang="ko-KR" altLang="en-US" sz="1600" dirty="0"/>
              <a:t>저장 할 폴더가 없을 시 폴더를 생성합니다</a:t>
            </a:r>
            <a:r>
              <a:rPr lang="en-US" altLang="ko-KR" sz="1600" dirty="0"/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D2FBD7-B81B-4095-B80E-FB0593B2CE0C}"/>
              </a:ext>
            </a:extLst>
          </p:cNvPr>
          <p:cNvSpPr txBox="1"/>
          <p:nvPr/>
        </p:nvSpPr>
        <p:spPr>
          <a:xfrm>
            <a:off x="4274503" y="5485216"/>
            <a:ext cx="29990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게시글 작성 컨트롤러</a:t>
            </a:r>
            <a:endParaRPr lang="en-US" altLang="ko-KR" sz="1600" dirty="0"/>
          </a:p>
          <a:p>
            <a:r>
              <a:rPr lang="ko-KR" altLang="en-US" sz="1600" dirty="0"/>
              <a:t>내용</a:t>
            </a:r>
            <a:r>
              <a:rPr lang="en-US" altLang="ko-KR" sz="1600" dirty="0"/>
              <a:t>, </a:t>
            </a:r>
            <a:r>
              <a:rPr lang="ko-KR" altLang="en-US" sz="1600" dirty="0"/>
              <a:t>이미지 </a:t>
            </a:r>
            <a:r>
              <a:rPr lang="en-US" altLang="ko-KR" sz="1600" dirty="0"/>
              <a:t>, </a:t>
            </a:r>
            <a:r>
              <a:rPr lang="ko-KR" altLang="en-US" sz="1600" dirty="0"/>
              <a:t>유저</a:t>
            </a:r>
            <a:r>
              <a:rPr lang="en-US" altLang="ko-KR" sz="1600" dirty="0"/>
              <a:t>ID</a:t>
            </a:r>
            <a:r>
              <a:rPr lang="ko-KR" altLang="en-US" sz="1600" dirty="0"/>
              <a:t>를 받아와 </a:t>
            </a:r>
            <a:r>
              <a:rPr lang="en-US" altLang="ko-KR" sz="1600" dirty="0"/>
              <a:t>DB</a:t>
            </a:r>
            <a:r>
              <a:rPr lang="ko-KR" altLang="en-US" sz="1600" dirty="0"/>
              <a:t>에 저장합니다</a:t>
            </a:r>
            <a:r>
              <a:rPr lang="en-US" altLang="ko-KR" sz="1600" dirty="0"/>
              <a:t>. #XXX</a:t>
            </a:r>
            <a:r>
              <a:rPr lang="ko-KR" altLang="en-US" sz="1600" dirty="0"/>
              <a:t> 글은 해시 태그로 저장합니다</a:t>
            </a:r>
            <a:r>
              <a:rPr lang="en-US" altLang="ko-KR" sz="1600" dirty="0"/>
              <a:t>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A71214-45ED-42FD-8ABC-487AA426E176}"/>
              </a:ext>
            </a:extLst>
          </p:cNvPr>
          <p:cNvSpPr txBox="1"/>
          <p:nvPr/>
        </p:nvSpPr>
        <p:spPr>
          <a:xfrm>
            <a:off x="8516706" y="5485216"/>
            <a:ext cx="29990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메인 컨트롤러</a:t>
            </a:r>
            <a:endParaRPr lang="en-US" altLang="ko-KR" sz="1600" dirty="0"/>
          </a:p>
          <a:p>
            <a:r>
              <a:rPr lang="ko-KR" altLang="en-US" sz="1600" dirty="0"/>
              <a:t>내용</a:t>
            </a:r>
            <a:r>
              <a:rPr lang="en-US" altLang="ko-KR" sz="1600" dirty="0"/>
              <a:t>, </a:t>
            </a:r>
            <a:r>
              <a:rPr lang="ko-KR" altLang="en-US" sz="1600" dirty="0"/>
              <a:t>이미지 </a:t>
            </a:r>
            <a:r>
              <a:rPr lang="en-US" altLang="ko-KR" sz="1600" dirty="0"/>
              <a:t>, </a:t>
            </a:r>
            <a:r>
              <a:rPr lang="ko-KR" altLang="en-US" sz="1600" dirty="0"/>
              <a:t>유저</a:t>
            </a:r>
            <a:r>
              <a:rPr lang="en-US" altLang="ko-KR" sz="1600" dirty="0"/>
              <a:t>ID</a:t>
            </a:r>
            <a:r>
              <a:rPr lang="ko-KR" altLang="en-US" sz="1600" dirty="0"/>
              <a:t>를 받아와 </a:t>
            </a:r>
            <a:r>
              <a:rPr lang="en-US" altLang="ko-KR" sz="1600" dirty="0"/>
              <a:t>DB</a:t>
            </a:r>
            <a:r>
              <a:rPr lang="ko-KR" altLang="en-US" sz="1600" dirty="0"/>
              <a:t>에 저장합니다</a:t>
            </a:r>
            <a:r>
              <a:rPr lang="en-US" altLang="ko-KR" sz="1600" dirty="0"/>
              <a:t>. #XXX</a:t>
            </a:r>
            <a:r>
              <a:rPr lang="ko-KR" altLang="en-US" sz="1600" dirty="0"/>
              <a:t> 글은 해시 태그로 저장합니다</a:t>
            </a:r>
            <a:r>
              <a:rPr lang="en-US" altLang="ko-KR" sz="1600" dirty="0"/>
              <a:t>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B68D19-3367-45B2-8702-9B57A945BCC8}"/>
              </a:ext>
            </a:extLst>
          </p:cNvPr>
          <p:cNvSpPr txBox="1"/>
          <p:nvPr/>
        </p:nvSpPr>
        <p:spPr>
          <a:xfrm>
            <a:off x="2979274" y="419251"/>
            <a:ext cx="32763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191919"/>
                </a:solidFill>
                <a:ea typeface="Jua"/>
              </a:rPr>
              <a:t> 게시글 작성 </a:t>
            </a:r>
            <a:r>
              <a:rPr lang="en-US" altLang="ko-KR" sz="1600" dirty="0">
                <a:solidFill>
                  <a:srgbClr val="191919"/>
                </a:solidFill>
                <a:ea typeface="Jua"/>
              </a:rPr>
              <a:t>/ </a:t>
            </a:r>
            <a:r>
              <a:rPr lang="ko-KR" altLang="en-US" sz="1600" dirty="0">
                <a:solidFill>
                  <a:srgbClr val="191919"/>
                </a:solidFill>
                <a:ea typeface="Jua"/>
              </a:rPr>
              <a:t>메인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242916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007" y="-24973"/>
            <a:ext cx="12304739" cy="6984439"/>
            <a:chOff x="0" y="0"/>
            <a:chExt cx="4861131" cy="27592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1131" cy="2759284"/>
            </a:xfrm>
            <a:custGeom>
              <a:avLst/>
              <a:gdLst/>
              <a:ahLst/>
              <a:cxnLst/>
              <a:rect l="l" t="t" r="r" b="b"/>
              <a:pathLst>
                <a:path w="4861131" h="2759284">
                  <a:moveTo>
                    <a:pt x="0" y="0"/>
                  </a:moveTo>
                  <a:lnTo>
                    <a:pt x="4861131" y="0"/>
                  </a:lnTo>
                  <a:lnTo>
                    <a:pt x="4861131" y="2759284"/>
                  </a:lnTo>
                  <a:lnTo>
                    <a:pt x="0" y="2759284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861131" cy="272118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72267" y="62231"/>
            <a:ext cx="4386378" cy="522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ko-KR" altLang="en-US" sz="3200" dirty="0" err="1">
                <a:solidFill>
                  <a:srgbClr val="191919"/>
                </a:solidFill>
                <a:latin typeface="210 동네책방" panose="020B0600000101010101" charset="-127"/>
                <a:ea typeface="210 동네책방" panose="020B0600000101010101" charset="-127"/>
              </a:rPr>
              <a:t>팔로잉</a:t>
            </a:r>
            <a:r>
              <a:rPr lang="ko-KR" altLang="en-US" sz="3200" dirty="0">
                <a:solidFill>
                  <a:srgbClr val="191919"/>
                </a:solidFill>
                <a:latin typeface="210 동네책방" panose="020B0600000101010101" charset="-127"/>
                <a:ea typeface="210 동네책방" panose="020B0600000101010101" charset="-127"/>
              </a:rPr>
              <a:t> </a:t>
            </a:r>
            <a:r>
              <a:rPr lang="ko-KR" altLang="en-US" sz="3200" dirty="0" err="1">
                <a:solidFill>
                  <a:srgbClr val="191919"/>
                </a:solidFill>
                <a:latin typeface="210 동네책방" panose="020B0600000101010101" charset="-127"/>
                <a:ea typeface="210 동네책방" panose="020B0600000101010101" charset="-127"/>
              </a:rPr>
              <a:t>팔로워</a:t>
            </a:r>
            <a:r>
              <a:rPr lang="ko-KR" altLang="en-US" sz="3200" dirty="0">
                <a:solidFill>
                  <a:srgbClr val="191919"/>
                </a:solidFill>
                <a:latin typeface="210 동네책방" panose="020B0600000101010101" charset="-127"/>
                <a:ea typeface="210 동네책방" panose="020B0600000101010101" charset="-127"/>
              </a:rPr>
              <a:t> 목록</a:t>
            </a:r>
            <a:endParaRPr lang="en-US" sz="3200" dirty="0">
              <a:solidFill>
                <a:srgbClr val="191919"/>
              </a:solidFill>
              <a:latin typeface="210 동네책방" panose="020B0600000101010101" charset="-127"/>
              <a:ea typeface="210 동네책방" panose="020B0600000101010101" charset="-127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7293695" y="-140198"/>
            <a:ext cx="4903955" cy="6998198"/>
            <a:chOff x="0" y="0"/>
            <a:chExt cx="2623503" cy="37438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623503" cy="3743875"/>
            </a:xfrm>
            <a:custGeom>
              <a:avLst/>
              <a:gdLst/>
              <a:ahLst/>
              <a:cxnLst/>
              <a:rect l="l" t="t" r="r" b="b"/>
              <a:pathLst>
                <a:path w="2623503" h="3743875">
                  <a:moveTo>
                    <a:pt x="0" y="0"/>
                  </a:moveTo>
                  <a:lnTo>
                    <a:pt x="2623503" y="0"/>
                  </a:lnTo>
                  <a:lnTo>
                    <a:pt x="2623503" y="3743875"/>
                  </a:lnTo>
                  <a:lnTo>
                    <a:pt x="0" y="3743875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38100"/>
              <a:ext cx="2623503" cy="370577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400826" y="1913328"/>
            <a:ext cx="4583617" cy="3540531"/>
            <a:chOff x="0" y="0"/>
            <a:chExt cx="1810811" cy="139872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810812" cy="1398728"/>
            </a:xfrm>
            <a:custGeom>
              <a:avLst/>
              <a:gdLst/>
              <a:ahLst/>
              <a:cxnLst/>
              <a:rect l="l" t="t" r="r" b="b"/>
              <a:pathLst>
                <a:path w="1810812" h="1398728">
                  <a:moveTo>
                    <a:pt x="0" y="0"/>
                  </a:moveTo>
                  <a:lnTo>
                    <a:pt x="1810812" y="0"/>
                  </a:lnTo>
                  <a:lnTo>
                    <a:pt x="1810812" y="1398728"/>
                  </a:lnTo>
                  <a:lnTo>
                    <a:pt x="0" y="139872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644C26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38100"/>
              <a:ext cx="1810811" cy="1360628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23" name="AutoShape 23"/>
          <p:cNvSpPr/>
          <p:nvPr/>
        </p:nvSpPr>
        <p:spPr>
          <a:xfrm>
            <a:off x="7400826" y="2362879"/>
            <a:ext cx="4583617" cy="1270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TextBox 24"/>
          <p:cNvSpPr txBox="1"/>
          <p:nvPr/>
        </p:nvSpPr>
        <p:spPr>
          <a:xfrm>
            <a:off x="7722731" y="1856178"/>
            <a:ext cx="3939807" cy="414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4"/>
              </a:lnSpc>
            </a:pPr>
            <a:r>
              <a:rPr lang="en-US" sz="2667" dirty="0">
                <a:solidFill>
                  <a:srgbClr val="000000"/>
                </a:solidFill>
                <a:latin typeface="Nanum Gothic Bold"/>
              </a:rPr>
              <a:t>Description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637344" y="2617352"/>
            <a:ext cx="4137086" cy="512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53"/>
              </a:lnSpc>
            </a:pPr>
            <a:r>
              <a:rPr 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[1] </a:t>
            </a:r>
            <a:r>
              <a:rPr lang="ko-KR" altLang="en-US" sz="1467" b="1" dirty="0" err="1">
                <a:solidFill>
                  <a:srgbClr val="000000"/>
                </a:solidFill>
                <a:latin typeface="DM Sans Bold"/>
                <a:ea typeface="DM Sans Bold"/>
              </a:rPr>
              <a:t>팔로우</a:t>
            </a:r>
            <a:endParaRPr lang="ko-KR" altLang="en-US" sz="1467" b="1" dirty="0">
              <a:solidFill>
                <a:srgbClr val="000000"/>
              </a:solidFill>
              <a:latin typeface="DM Sans Bold"/>
              <a:ea typeface="DM Sans Bold"/>
            </a:endParaRPr>
          </a:p>
          <a:p>
            <a:pPr>
              <a:lnSpc>
                <a:spcPts val="2053"/>
              </a:lnSpc>
            </a:pP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-</a:t>
            </a:r>
            <a:r>
              <a:rPr lang="ko-KR" altLang="en-US" sz="1067" dirty="0">
                <a:solidFill>
                  <a:srgbClr val="000000"/>
                </a:solidFill>
                <a:latin typeface="+mj-ea"/>
                <a:ea typeface="+mj-ea"/>
              </a:rPr>
              <a:t>팔로우하기 클릭 시 해당 게시물의 유저 </a:t>
            </a:r>
            <a:r>
              <a:rPr lang="ko-KR" altLang="en-US" sz="1067" dirty="0" err="1">
                <a:solidFill>
                  <a:srgbClr val="000000"/>
                </a:solidFill>
                <a:latin typeface="+mj-ea"/>
                <a:ea typeface="+mj-ea"/>
              </a:rPr>
              <a:t>팔로우</a:t>
            </a:r>
            <a:r>
              <a:rPr lang="ko-KR" altLang="en-US" sz="1067" dirty="0">
                <a:solidFill>
                  <a:srgbClr val="000000"/>
                </a:solidFill>
                <a:latin typeface="+mj-ea"/>
                <a:ea typeface="+mj-ea"/>
              </a:rPr>
              <a:t> 합니다</a:t>
            </a:r>
            <a:r>
              <a:rPr lang="en-US" altLang="ko-KR" sz="1067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endParaRPr lang="en-US" sz="106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7645381" y="3599692"/>
            <a:ext cx="4137086" cy="5011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53"/>
              </a:lnSpc>
            </a:pPr>
            <a:r>
              <a:rPr 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[2]</a:t>
            </a:r>
            <a:r>
              <a:rPr lang="ko-KR" alt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내 프로필</a:t>
            </a:r>
            <a:endParaRPr lang="en-US" altLang="ko-KR" sz="1467" b="1" dirty="0">
              <a:solidFill>
                <a:srgbClr val="000000"/>
              </a:solidFill>
              <a:latin typeface="DM Sans Bold"/>
              <a:ea typeface="DM Sans Bold"/>
            </a:endParaRPr>
          </a:p>
          <a:p>
            <a:pPr>
              <a:lnSpc>
                <a:spcPts val="2053"/>
              </a:lnSpc>
            </a:pPr>
            <a:r>
              <a:rPr lang="ko-KR" altLang="en-US" sz="1070" dirty="0">
                <a:solidFill>
                  <a:srgbClr val="000000"/>
                </a:solidFill>
                <a:latin typeface="+mj-ea"/>
                <a:ea typeface="+mj-ea"/>
              </a:rPr>
              <a:t>로그인 정보</a:t>
            </a:r>
            <a:r>
              <a:rPr lang="en-US" altLang="ko-KR" sz="1070" dirty="0">
                <a:solidFill>
                  <a:srgbClr val="000000"/>
                </a:solidFill>
                <a:latin typeface="+mj-ea"/>
                <a:ea typeface="+mj-ea"/>
              </a:rPr>
              <a:t>, </a:t>
            </a:r>
            <a:r>
              <a:rPr lang="ko-KR" altLang="en-US" sz="1070" dirty="0" err="1">
                <a:solidFill>
                  <a:srgbClr val="000000"/>
                </a:solidFill>
                <a:latin typeface="+mj-ea"/>
                <a:ea typeface="+mj-ea"/>
              </a:rPr>
              <a:t>팔로잉</a:t>
            </a:r>
            <a:r>
              <a:rPr lang="en-US" altLang="ko-KR" sz="1070" dirty="0">
                <a:solidFill>
                  <a:srgbClr val="000000"/>
                </a:solidFill>
                <a:latin typeface="+mj-ea"/>
                <a:ea typeface="+mj-ea"/>
              </a:rPr>
              <a:t>,</a:t>
            </a:r>
            <a:r>
              <a:rPr lang="ko-KR" altLang="en-US" sz="1070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ko-KR" altLang="en-US" sz="1070" dirty="0" err="1">
                <a:solidFill>
                  <a:srgbClr val="000000"/>
                </a:solidFill>
                <a:latin typeface="+mj-ea"/>
                <a:ea typeface="+mj-ea"/>
              </a:rPr>
              <a:t>팔로워</a:t>
            </a:r>
            <a:r>
              <a:rPr lang="ko-KR" altLang="en-US" sz="1070" dirty="0">
                <a:solidFill>
                  <a:srgbClr val="000000"/>
                </a:solidFill>
                <a:latin typeface="+mj-ea"/>
                <a:ea typeface="+mj-ea"/>
              </a:rPr>
              <a:t> 숫자 표기가 됩니다</a:t>
            </a:r>
            <a:r>
              <a:rPr lang="en-US" altLang="ko-KR" sz="1070" dirty="0">
                <a:solidFill>
                  <a:srgbClr val="000000"/>
                </a:solidFill>
                <a:latin typeface="+mj-ea"/>
                <a:ea typeface="+mj-ea"/>
              </a:rPr>
              <a:t>.</a:t>
            </a:r>
            <a:endParaRPr lang="en-US" altLang="ko-KR" sz="1467" b="1" dirty="0">
              <a:solidFill>
                <a:srgbClr val="000000"/>
              </a:solidFill>
              <a:latin typeface="DM Sans Bold"/>
              <a:ea typeface="DM Sans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7624091" y="4482421"/>
            <a:ext cx="4137086" cy="46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53"/>
              </a:lnSpc>
            </a:pPr>
            <a:r>
              <a:rPr 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[3] </a:t>
            </a:r>
            <a:r>
              <a:rPr lang="ko-KR" alt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목록</a:t>
            </a:r>
            <a:endParaRPr lang="en-US" sz="1467" b="1" dirty="0">
              <a:solidFill>
                <a:srgbClr val="000000"/>
              </a:solidFill>
              <a:latin typeface="DM Sans Bold"/>
              <a:ea typeface="DM Sans Bold"/>
            </a:endParaRPr>
          </a:p>
          <a:p>
            <a:pPr>
              <a:lnSpc>
                <a:spcPts val="1680"/>
              </a:lnSpc>
            </a:pPr>
            <a:r>
              <a:rPr lang="en-US" sz="1200" dirty="0">
                <a:solidFill>
                  <a:srgbClr val="000000"/>
                </a:solidFill>
                <a:latin typeface="Seoul Hangang Bold Bold"/>
              </a:rPr>
              <a:t> </a:t>
            </a:r>
            <a:r>
              <a:rPr lang="ko-KR" altLang="en-US" sz="1067" dirty="0" err="1">
                <a:solidFill>
                  <a:srgbClr val="000000"/>
                </a:solidFill>
                <a:latin typeface="+mn-ea"/>
              </a:rPr>
              <a:t>팔로잉</a:t>
            </a:r>
            <a:r>
              <a:rPr lang="en-US" altLang="ko-KR" sz="1067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1067" dirty="0" err="1">
                <a:solidFill>
                  <a:srgbClr val="000000"/>
                </a:solidFill>
                <a:latin typeface="+mn-ea"/>
              </a:rPr>
              <a:t>팔로워</a:t>
            </a:r>
            <a:r>
              <a:rPr lang="ko-KR" altLang="en-US" sz="1067" dirty="0">
                <a:solidFill>
                  <a:srgbClr val="000000"/>
                </a:solidFill>
                <a:latin typeface="+mn-ea"/>
              </a:rPr>
              <a:t> 유저 전체가 출력 됩니다</a:t>
            </a:r>
            <a:r>
              <a:rPr lang="en-US" altLang="ko-KR" sz="1067" dirty="0">
                <a:solidFill>
                  <a:srgbClr val="000000"/>
                </a:solidFill>
                <a:latin typeface="+mn-ea"/>
              </a:rPr>
              <a:t>.</a:t>
            </a:r>
            <a:endParaRPr lang="en-US" sz="1067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8" name="AutoShape 28"/>
          <p:cNvSpPr/>
          <p:nvPr/>
        </p:nvSpPr>
        <p:spPr>
          <a:xfrm>
            <a:off x="-13007" y="698500"/>
            <a:ext cx="7306701" cy="0"/>
          </a:xfrm>
          <a:prstGeom prst="line">
            <a:avLst/>
          </a:prstGeom>
          <a:ln w="1905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5272B6A-9CA1-4CA1-B5BA-E9E2064F8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54" y="780189"/>
            <a:ext cx="5628016" cy="176075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E30BF6FC-2473-4B2F-9F95-6F70E6B882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570" y="2729983"/>
            <a:ext cx="3895026" cy="427349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297E842-4FDC-4A24-807A-8EB22B675A8A}"/>
              </a:ext>
            </a:extLst>
          </p:cNvPr>
          <p:cNvSpPr/>
          <p:nvPr/>
        </p:nvSpPr>
        <p:spPr>
          <a:xfrm>
            <a:off x="3540034" y="2540945"/>
            <a:ext cx="772562" cy="58853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C8731B52-C4F6-410A-9486-3C2E47BEAF34}"/>
              </a:ext>
            </a:extLst>
          </p:cNvPr>
          <p:cNvSpPr/>
          <p:nvPr/>
        </p:nvSpPr>
        <p:spPr>
          <a:xfrm>
            <a:off x="417569" y="1658984"/>
            <a:ext cx="601333" cy="25434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9BCCE94-E40E-413B-BB96-732A2BDB1CC6}"/>
              </a:ext>
            </a:extLst>
          </p:cNvPr>
          <p:cNvSpPr/>
          <p:nvPr/>
        </p:nvSpPr>
        <p:spPr>
          <a:xfrm>
            <a:off x="2024743" y="887539"/>
            <a:ext cx="1201783" cy="126034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35852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37" y="-10969"/>
            <a:ext cx="12304739" cy="6984439"/>
            <a:chOff x="0" y="0"/>
            <a:chExt cx="4861131" cy="27592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1131" cy="2759284"/>
            </a:xfrm>
            <a:custGeom>
              <a:avLst/>
              <a:gdLst/>
              <a:ahLst/>
              <a:cxnLst/>
              <a:rect l="l" t="t" r="r" b="b"/>
              <a:pathLst>
                <a:path w="4861131" h="2759284">
                  <a:moveTo>
                    <a:pt x="0" y="0"/>
                  </a:moveTo>
                  <a:lnTo>
                    <a:pt x="4861131" y="0"/>
                  </a:lnTo>
                  <a:lnTo>
                    <a:pt x="4861131" y="2759284"/>
                  </a:lnTo>
                  <a:lnTo>
                    <a:pt x="0" y="2759284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 sz="1200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861131" cy="272118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72267" y="62230"/>
            <a:ext cx="1910533" cy="5262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191919"/>
                </a:solidFill>
                <a:ea typeface="Jua"/>
              </a:rPr>
              <a:t> </a:t>
            </a:r>
            <a:r>
              <a:rPr lang="ko-KR" altLang="en-US" sz="3200" dirty="0">
                <a:solidFill>
                  <a:srgbClr val="191919"/>
                </a:solidFill>
                <a:ea typeface="Jua"/>
              </a:rPr>
              <a:t>기능 코드 </a:t>
            </a:r>
            <a:endParaRPr lang="en-US" sz="3200" dirty="0">
              <a:solidFill>
                <a:srgbClr val="191919"/>
              </a:solidFill>
              <a:ea typeface="Jua"/>
            </a:endParaRPr>
          </a:p>
        </p:txBody>
      </p:sp>
      <p:sp>
        <p:nvSpPr>
          <p:cNvPr id="28" name="AutoShape 28"/>
          <p:cNvSpPr/>
          <p:nvPr/>
        </p:nvSpPr>
        <p:spPr>
          <a:xfrm flipV="1">
            <a:off x="-13007" y="692621"/>
            <a:ext cx="2807007" cy="5879"/>
          </a:xfrm>
          <a:prstGeom prst="line">
            <a:avLst/>
          </a:prstGeom>
          <a:ln w="1905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5BA5ED-D47A-40CA-B599-F51A43161BF7}"/>
              </a:ext>
            </a:extLst>
          </p:cNvPr>
          <p:cNvSpPr txBox="1"/>
          <p:nvPr/>
        </p:nvSpPr>
        <p:spPr>
          <a:xfrm>
            <a:off x="2957830" y="523344"/>
            <a:ext cx="22153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>
                <a:solidFill>
                  <a:srgbClr val="191919"/>
                </a:solidFill>
              </a:rPr>
              <a:t>팔로잉</a:t>
            </a:r>
            <a:r>
              <a:rPr lang="ko-KR" altLang="en-US" sz="1600" dirty="0">
                <a:solidFill>
                  <a:srgbClr val="191919"/>
                </a:solidFill>
              </a:rPr>
              <a:t> </a:t>
            </a:r>
            <a:r>
              <a:rPr lang="ko-KR" altLang="en-US" sz="1600" dirty="0" err="1">
                <a:solidFill>
                  <a:srgbClr val="191919"/>
                </a:solidFill>
              </a:rPr>
              <a:t>팔로워</a:t>
            </a:r>
            <a:r>
              <a:rPr lang="ko-KR" altLang="en-US" sz="1600" dirty="0">
                <a:solidFill>
                  <a:srgbClr val="191919"/>
                </a:solidFill>
              </a:rPr>
              <a:t> </a:t>
            </a:r>
            <a:endParaRPr lang="ko-KR" altLang="en-US" sz="1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183DDA2E-AB27-46F3-8211-169216CDC4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97" y="1616319"/>
            <a:ext cx="3785880" cy="26519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8271A56-3C2B-42BF-9BF1-AE4AFDA48A8F}"/>
              </a:ext>
            </a:extLst>
          </p:cNvPr>
          <p:cNvSpPr txBox="1"/>
          <p:nvPr/>
        </p:nvSpPr>
        <p:spPr>
          <a:xfrm>
            <a:off x="726722" y="4721936"/>
            <a:ext cx="32058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err="1"/>
              <a:t>팔로우</a:t>
            </a:r>
            <a:r>
              <a:rPr lang="ko-KR" altLang="en-US" sz="1600" dirty="0"/>
              <a:t> 루트</a:t>
            </a:r>
            <a:endParaRPr lang="en-US" altLang="ko-KR" sz="1600" dirty="0"/>
          </a:p>
          <a:p>
            <a:r>
              <a:rPr lang="en-US" altLang="ko-KR" sz="1600" dirty="0"/>
              <a:t>Post </a:t>
            </a:r>
            <a:r>
              <a:rPr lang="ko-KR" altLang="en-US" sz="1600" dirty="0"/>
              <a:t>메소드 컨트롤러</a:t>
            </a:r>
            <a:r>
              <a:rPr lang="en-US" altLang="ko-KR" sz="1600" dirty="0"/>
              <a:t>, </a:t>
            </a:r>
            <a:r>
              <a:rPr lang="ko-KR" altLang="en-US" sz="1600" dirty="0"/>
              <a:t>미들웨어 에서</a:t>
            </a:r>
            <a:r>
              <a:rPr lang="en-US" altLang="ko-KR" sz="1600" dirty="0"/>
              <a:t> </a:t>
            </a:r>
            <a:r>
              <a:rPr lang="ko-KR" altLang="en-US" sz="1600" dirty="0"/>
              <a:t>로그인 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팔로우</a:t>
            </a:r>
            <a:r>
              <a:rPr lang="ko-KR" altLang="en-US" sz="1600" dirty="0"/>
              <a:t> 정보를 가져와서 연결합니다</a:t>
            </a:r>
            <a:r>
              <a:rPr lang="en-US" altLang="ko-KR" sz="1600" dirty="0"/>
              <a:t>.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4A3375FE-5597-462D-AB44-5F4315321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8555" y="1619795"/>
            <a:ext cx="4437261" cy="264851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79D1AD2-A895-47ED-8BCE-1AAC988B38A6}"/>
              </a:ext>
            </a:extLst>
          </p:cNvPr>
          <p:cNvSpPr txBox="1"/>
          <p:nvPr/>
        </p:nvSpPr>
        <p:spPr>
          <a:xfrm>
            <a:off x="5762303" y="4845046"/>
            <a:ext cx="32058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유저 컨트롤러</a:t>
            </a:r>
            <a:endParaRPr lang="en-US" altLang="ko-KR" sz="1600" dirty="0"/>
          </a:p>
          <a:p>
            <a:r>
              <a:rPr lang="en-US" altLang="ko-KR" sz="1600" dirty="0"/>
              <a:t>DB</a:t>
            </a:r>
            <a:r>
              <a:rPr lang="ko-KR" altLang="en-US" sz="1600" dirty="0"/>
              <a:t>에서 유저</a:t>
            </a:r>
            <a:r>
              <a:rPr lang="en-US" altLang="ko-KR" sz="1600" dirty="0"/>
              <a:t>ID</a:t>
            </a:r>
            <a:r>
              <a:rPr lang="ko-KR" altLang="en-US" sz="1600" dirty="0"/>
              <a:t>를 조회 후 </a:t>
            </a:r>
            <a:r>
              <a:rPr lang="ko-KR" altLang="en-US" sz="1600" dirty="0" err="1"/>
              <a:t>팔로잉</a:t>
            </a:r>
            <a:r>
              <a:rPr lang="ko-KR" altLang="en-US" sz="1600" dirty="0"/>
              <a:t> 했을 시 </a:t>
            </a:r>
            <a:r>
              <a:rPr lang="en-US" altLang="ko-KR" sz="1600" dirty="0"/>
              <a:t>DB</a:t>
            </a:r>
            <a:r>
              <a:rPr lang="ko-KR" altLang="en-US" sz="1600" dirty="0"/>
              <a:t>에 </a:t>
            </a:r>
            <a:r>
              <a:rPr lang="ko-KR" altLang="en-US" sz="1600" dirty="0" err="1"/>
              <a:t>팔로잉</a:t>
            </a:r>
            <a:r>
              <a:rPr lang="ko-KR" altLang="en-US" sz="1600" dirty="0"/>
              <a:t> 저장합니다</a:t>
            </a:r>
            <a:r>
              <a:rPr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99933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37" y="-10969"/>
            <a:ext cx="12304739" cy="6984439"/>
            <a:chOff x="0" y="0"/>
            <a:chExt cx="4861131" cy="27592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1131" cy="2759284"/>
            </a:xfrm>
            <a:custGeom>
              <a:avLst/>
              <a:gdLst/>
              <a:ahLst/>
              <a:cxnLst/>
              <a:rect l="l" t="t" r="r" b="b"/>
              <a:pathLst>
                <a:path w="4861131" h="2759284">
                  <a:moveTo>
                    <a:pt x="0" y="0"/>
                  </a:moveTo>
                  <a:lnTo>
                    <a:pt x="4861131" y="0"/>
                  </a:lnTo>
                  <a:lnTo>
                    <a:pt x="4861131" y="2759284"/>
                  </a:lnTo>
                  <a:lnTo>
                    <a:pt x="0" y="2759284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 sz="1200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861131" cy="272118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72267" y="62230"/>
            <a:ext cx="1910533" cy="5262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191919"/>
                </a:solidFill>
                <a:ea typeface="Jua"/>
              </a:rPr>
              <a:t> </a:t>
            </a:r>
            <a:r>
              <a:rPr lang="ko-KR" altLang="en-US" sz="3200" dirty="0">
                <a:solidFill>
                  <a:srgbClr val="191919"/>
                </a:solidFill>
                <a:ea typeface="Jua"/>
              </a:rPr>
              <a:t>기능 코드 </a:t>
            </a:r>
            <a:endParaRPr lang="en-US" sz="3200" dirty="0">
              <a:solidFill>
                <a:srgbClr val="191919"/>
              </a:solidFill>
              <a:ea typeface="Jua"/>
            </a:endParaRPr>
          </a:p>
        </p:txBody>
      </p:sp>
      <p:sp>
        <p:nvSpPr>
          <p:cNvPr id="28" name="AutoShape 28"/>
          <p:cNvSpPr/>
          <p:nvPr/>
        </p:nvSpPr>
        <p:spPr>
          <a:xfrm flipV="1">
            <a:off x="-13007" y="692621"/>
            <a:ext cx="2807007" cy="5879"/>
          </a:xfrm>
          <a:prstGeom prst="line">
            <a:avLst/>
          </a:prstGeom>
          <a:ln w="1905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D1F98DB-A5C9-4D9F-A096-F909B8B1A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573" y="1402091"/>
            <a:ext cx="4399152" cy="354159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B0249EB-F3D7-42EE-A406-38D49314E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364" y="995951"/>
            <a:ext cx="4075610" cy="435387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9DF5790-0929-4A31-B7A2-04E69353BF7A}"/>
              </a:ext>
            </a:extLst>
          </p:cNvPr>
          <p:cNvSpPr txBox="1"/>
          <p:nvPr/>
        </p:nvSpPr>
        <p:spPr>
          <a:xfrm>
            <a:off x="2957830" y="523344"/>
            <a:ext cx="22153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rgbClr val="191919"/>
                </a:solidFill>
              </a:rPr>
              <a:t>앱 </a:t>
            </a:r>
            <a:r>
              <a:rPr lang="ko-KR" altLang="en-US" sz="1600" dirty="0" err="1">
                <a:solidFill>
                  <a:srgbClr val="191919"/>
                </a:solidFill>
              </a:rPr>
              <a:t>임포트</a:t>
            </a:r>
            <a:r>
              <a:rPr lang="ko-KR" altLang="en-US" sz="1600" dirty="0">
                <a:solidFill>
                  <a:srgbClr val="191919"/>
                </a:solidFill>
              </a:rPr>
              <a:t> </a:t>
            </a:r>
            <a:r>
              <a:rPr lang="en-US" altLang="ko-KR" sz="1600" dirty="0">
                <a:solidFill>
                  <a:srgbClr val="191919"/>
                </a:solidFill>
              </a:rPr>
              <a:t>/ </a:t>
            </a:r>
            <a:r>
              <a:rPr lang="ko-KR" altLang="en-US" sz="1600" dirty="0">
                <a:solidFill>
                  <a:srgbClr val="191919"/>
                </a:solidFill>
              </a:rPr>
              <a:t>앱 연결 </a:t>
            </a:r>
            <a:endParaRPr lang="ko-KR" altLang="en-US" sz="16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8A3E459-7E8E-4D30-8A98-949F079BD5B6}"/>
              </a:ext>
            </a:extLst>
          </p:cNvPr>
          <p:cNvSpPr txBox="1"/>
          <p:nvPr/>
        </p:nvSpPr>
        <p:spPr>
          <a:xfrm>
            <a:off x="479866" y="5483880"/>
            <a:ext cx="40268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앱</a:t>
            </a:r>
            <a:endParaRPr lang="en-US" altLang="ko-KR" sz="1600" dirty="0"/>
          </a:p>
          <a:p>
            <a:r>
              <a:rPr lang="ko-KR" altLang="en-US" sz="1600" dirty="0"/>
              <a:t>모든 앱에 </a:t>
            </a:r>
            <a:r>
              <a:rPr lang="en-US" altLang="ko-KR" sz="1600" dirty="0" err="1"/>
              <a:t>js</a:t>
            </a:r>
            <a:r>
              <a:rPr lang="ko-KR" altLang="en-US" sz="1600" dirty="0"/>
              <a:t>파일을 </a:t>
            </a:r>
            <a:r>
              <a:rPr lang="en-US" altLang="ko-KR" sz="1600" dirty="0"/>
              <a:t>require </a:t>
            </a:r>
            <a:r>
              <a:rPr lang="ko-KR" altLang="en-US" sz="1600" dirty="0"/>
              <a:t>이용해 연결하고 </a:t>
            </a:r>
            <a:r>
              <a:rPr lang="en-US" altLang="ko-KR" sz="1600" dirty="0"/>
              <a:t>config </a:t>
            </a:r>
            <a:r>
              <a:rPr lang="ko-KR" altLang="en-US" sz="1600" dirty="0"/>
              <a:t>서버 설정 </a:t>
            </a:r>
            <a:r>
              <a:rPr lang="en-US" altLang="ko-KR" sz="1600" dirty="0"/>
              <a:t>DB</a:t>
            </a:r>
            <a:r>
              <a:rPr lang="ko-KR" altLang="en-US" sz="1600" dirty="0"/>
              <a:t> 연결 합니다</a:t>
            </a:r>
            <a:r>
              <a:rPr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94997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62800" y="1594744"/>
            <a:ext cx="4358640" cy="1487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5838"/>
              </a:lnSpc>
            </a:pPr>
            <a:endParaRPr lang="en-US" sz="5560" dirty="0">
              <a:solidFill>
                <a:srgbClr val="565E4F"/>
              </a:solidFill>
              <a:latin typeface="Poppins Bold"/>
            </a:endParaRPr>
          </a:p>
          <a:p>
            <a:pPr algn="r">
              <a:lnSpc>
                <a:spcPts val="5838"/>
              </a:lnSpc>
            </a:pPr>
            <a:r>
              <a:rPr lang="ko-KR" altLang="en-US" sz="5560" dirty="0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시연 영상</a:t>
            </a:r>
            <a:endParaRPr lang="en-US" sz="5560" dirty="0">
              <a:solidFill>
                <a:srgbClr val="000000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7967512" y="3335887"/>
            <a:ext cx="341529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0" y="6459611"/>
            <a:ext cx="12192000" cy="398389"/>
            <a:chOff x="0" y="0"/>
            <a:chExt cx="4816593" cy="1573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157388"/>
            </a:xfrm>
            <a:custGeom>
              <a:avLst/>
              <a:gdLst/>
              <a:ahLst/>
              <a:cxnLst/>
              <a:rect l="l" t="t" r="r" b="b"/>
              <a:pathLst>
                <a:path w="4816592" h="157388">
                  <a:moveTo>
                    <a:pt x="0" y="0"/>
                  </a:moveTo>
                  <a:lnTo>
                    <a:pt x="4816592" y="0"/>
                  </a:lnTo>
                  <a:lnTo>
                    <a:pt x="4816592" y="157388"/>
                  </a:lnTo>
                  <a:lnTo>
                    <a:pt x="0" y="157388"/>
                  </a:lnTo>
                  <a:close/>
                </a:path>
              </a:pathLst>
            </a:custGeom>
            <a:solidFill>
              <a:srgbClr val="9FB48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38100"/>
              <a:ext cx="4816593" cy="119288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1208602"/>
            <a:ext cx="2089497" cy="258731"/>
            <a:chOff x="0" y="0"/>
            <a:chExt cx="825480" cy="1022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25480" cy="102215"/>
            </a:xfrm>
            <a:custGeom>
              <a:avLst/>
              <a:gdLst/>
              <a:ahLst/>
              <a:cxnLst/>
              <a:rect l="l" t="t" r="r" b="b"/>
              <a:pathLst>
                <a:path w="825480" h="102215">
                  <a:moveTo>
                    <a:pt x="0" y="0"/>
                  </a:moveTo>
                  <a:lnTo>
                    <a:pt x="825480" y="0"/>
                  </a:lnTo>
                  <a:lnTo>
                    <a:pt x="825480" y="102215"/>
                  </a:lnTo>
                  <a:lnTo>
                    <a:pt x="0" y="102215"/>
                  </a:lnTo>
                  <a:close/>
                </a:path>
              </a:pathLst>
            </a:custGeom>
            <a:solidFill>
              <a:srgbClr val="565E4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38100"/>
              <a:ext cx="825480" cy="641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1" name="AutoShape 11"/>
          <p:cNvSpPr/>
          <p:nvPr/>
        </p:nvSpPr>
        <p:spPr>
          <a:xfrm>
            <a:off x="2089497" y="1350667"/>
            <a:ext cx="1515985" cy="0"/>
          </a:xfrm>
          <a:prstGeom prst="line">
            <a:avLst/>
          </a:prstGeom>
          <a:ln w="3810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229951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37" y="-10969"/>
            <a:ext cx="12304739" cy="6984439"/>
            <a:chOff x="0" y="0"/>
            <a:chExt cx="4861131" cy="27592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1131" cy="2759284"/>
            </a:xfrm>
            <a:custGeom>
              <a:avLst/>
              <a:gdLst/>
              <a:ahLst/>
              <a:cxnLst/>
              <a:rect l="l" t="t" r="r" b="b"/>
              <a:pathLst>
                <a:path w="4861131" h="2759284">
                  <a:moveTo>
                    <a:pt x="0" y="0"/>
                  </a:moveTo>
                  <a:lnTo>
                    <a:pt x="4861131" y="0"/>
                  </a:lnTo>
                  <a:lnTo>
                    <a:pt x="4861131" y="2759284"/>
                  </a:lnTo>
                  <a:lnTo>
                    <a:pt x="0" y="2759284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 sz="1200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861131" cy="272118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72267" y="62230"/>
            <a:ext cx="2621733" cy="5381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191919"/>
                </a:solidFill>
                <a:ea typeface="Jua"/>
              </a:rPr>
              <a:t> </a:t>
            </a:r>
            <a:r>
              <a:rPr lang="ko-KR" altLang="en-US" sz="3200" dirty="0">
                <a:solidFill>
                  <a:srgbClr val="191919"/>
                </a:solidFill>
                <a:ea typeface="Jua"/>
              </a:rPr>
              <a:t>시연 영상 </a:t>
            </a:r>
            <a:r>
              <a:rPr lang="en-US" altLang="ko-KR" sz="3200" dirty="0">
                <a:solidFill>
                  <a:srgbClr val="191919"/>
                </a:solidFill>
                <a:ea typeface="Jua"/>
              </a:rPr>
              <a:t>1</a:t>
            </a:r>
            <a:r>
              <a:rPr lang="ko-KR" altLang="en-US" sz="3200" dirty="0">
                <a:solidFill>
                  <a:srgbClr val="191919"/>
                </a:solidFill>
                <a:ea typeface="Jua"/>
              </a:rPr>
              <a:t> </a:t>
            </a:r>
            <a:endParaRPr lang="en-US" sz="3200" dirty="0">
              <a:solidFill>
                <a:srgbClr val="191919"/>
              </a:solidFill>
              <a:ea typeface="Jua"/>
            </a:endParaRPr>
          </a:p>
        </p:txBody>
      </p:sp>
      <p:sp>
        <p:nvSpPr>
          <p:cNvPr id="28" name="AutoShape 28"/>
          <p:cNvSpPr/>
          <p:nvPr/>
        </p:nvSpPr>
        <p:spPr>
          <a:xfrm flipV="1">
            <a:off x="-13007" y="692621"/>
            <a:ext cx="2807007" cy="5879"/>
          </a:xfrm>
          <a:prstGeom prst="line">
            <a:avLst/>
          </a:prstGeom>
          <a:ln w="1905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5" name="sns 노드">
            <a:hlinkClick r:id="" action="ppaction://media"/>
            <a:extLst>
              <a:ext uri="{FF2B5EF4-FFF2-40B4-BE49-F238E27FC236}">
                <a16:creationId xmlns:a16="http://schemas.microsoft.com/office/drawing/2014/main" id="{461EB98E-B46D-409A-9C14-9A26CB64449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560" end="127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0301" y="1070093"/>
            <a:ext cx="10360549" cy="5095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812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29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437" y="-10969"/>
            <a:ext cx="12304739" cy="6984439"/>
            <a:chOff x="0" y="0"/>
            <a:chExt cx="4861131" cy="27592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1131" cy="2759284"/>
            </a:xfrm>
            <a:custGeom>
              <a:avLst/>
              <a:gdLst/>
              <a:ahLst/>
              <a:cxnLst/>
              <a:rect l="l" t="t" r="r" b="b"/>
              <a:pathLst>
                <a:path w="4861131" h="2759284">
                  <a:moveTo>
                    <a:pt x="0" y="0"/>
                  </a:moveTo>
                  <a:lnTo>
                    <a:pt x="4861131" y="0"/>
                  </a:lnTo>
                  <a:lnTo>
                    <a:pt x="4861131" y="2759284"/>
                  </a:lnTo>
                  <a:lnTo>
                    <a:pt x="0" y="2759284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/>
            <a:lstStyle/>
            <a:p>
              <a:endParaRPr lang="ko-KR" altLang="en-US" sz="1200" dirty="0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861131" cy="272118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72267" y="62230"/>
            <a:ext cx="3067322" cy="5262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dirty="0">
                <a:solidFill>
                  <a:srgbClr val="191919"/>
                </a:solidFill>
                <a:ea typeface="Jua"/>
              </a:rPr>
              <a:t> </a:t>
            </a:r>
            <a:r>
              <a:rPr lang="ko-KR" altLang="en-US" sz="3200" dirty="0">
                <a:solidFill>
                  <a:srgbClr val="191919"/>
                </a:solidFill>
                <a:ea typeface="Jua"/>
              </a:rPr>
              <a:t>시연 영상 </a:t>
            </a:r>
            <a:r>
              <a:rPr lang="en-US" altLang="ko-KR" sz="3200" dirty="0">
                <a:solidFill>
                  <a:srgbClr val="191919"/>
                </a:solidFill>
                <a:ea typeface="Jua"/>
              </a:rPr>
              <a:t>2</a:t>
            </a:r>
            <a:r>
              <a:rPr lang="ko-KR" altLang="en-US" sz="3200" dirty="0">
                <a:solidFill>
                  <a:srgbClr val="191919"/>
                </a:solidFill>
                <a:ea typeface="Jua"/>
              </a:rPr>
              <a:t> </a:t>
            </a:r>
            <a:endParaRPr lang="en-US" sz="3200" dirty="0">
              <a:solidFill>
                <a:srgbClr val="191919"/>
              </a:solidFill>
              <a:ea typeface="Jua"/>
            </a:endParaRPr>
          </a:p>
        </p:txBody>
      </p:sp>
      <p:sp>
        <p:nvSpPr>
          <p:cNvPr id="28" name="AutoShape 28"/>
          <p:cNvSpPr/>
          <p:nvPr/>
        </p:nvSpPr>
        <p:spPr>
          <a:xfrm flipV="1">
            <a:off x="-13007" y="692621"/>
            <a:ext cx="2807007" cy="5879"/>
          </a:xfrm>
          <a:prstGeom prst="line">
            <a:avLst/>
          </a:prstGeom>
          <a:ln w="1905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sns 노드2">
            <a:hlinkClick r:id="" action="ppaction://media"/>
            <a:extLst>
              <a:ext uri="{FF2B5EF4-FFF2-40B4-BE49-F238E27FC236}">
                <a16:creationId xmlns:a16="http://schemas.microsoft.com/office/drawing/2014/main" id="{2FFB33EA-DD85-4182-A104-F0098825361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63" end="63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195677"/>
            <a:ext cx="10767640" cy="529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256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62800" y="1594744"/>
            <a:ext cx="4358640" cy="1487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5838"/>
              </a:lnSpc>
            </a:pPr>
            <a:endParaRPr lang="en-US" sz="5560" dirty="0">
              <a:solidFill>
                <a:srgbClr val="565E4F"/>
              </a:solidFill>
              <a:latin typeface="Poppins Bold"/>
            </a:endParaRPr>
          </a:p>
          <a:p>
            <a:pPr algn="r">
              <a:lnSpc>
                <a:spcPts val="5838"/>
              </a:lnSpc>
            </a:pPr>
            <a:r>
              <a:rPr lang="ko-KR" altLang="en-US" sz="5560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자체 평가</a:t>
            </a:r>
            <a:endParaRPr lang="en-US" sz="5560" dirty="0">
              <a:solidFill>
                <a:srgbClr val="000000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7967512" y="3335887"/>
            <a:ext cx="341529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0" y="6459611"/>
            <a:ext cx="12192000" cy="398389"/>
            <a:chOff x="0" y="0"/>
            <a:chExt cx="4816593" cy="1573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157388"/>
            </a:xfrm>
            <a:custGeom>
              <a:avLst/>
              <a:gdLst/>
              <a:ahLst/>
              <a:cxnLst/>
              <a:rect l="l" t="t" r="r" b="b"/>
              <a:pathLst>
                <a:path w="4816592" h="157388">
                  <a:moveTo>
                    <a:pt x="0" y="0"/>
                  </a:moveTo>
                  <a:lnTo>
                    <a:pt x="4816592" y="0"/>
                  </a:lnTo>
                  <a:lnTo>
                    <a:pt x="4816592" y="157388"/>
                  </a:lnTo>
                  <a:lnTo>
                    <a:pt x="0" y="157388"/>
                  </a:lnTo>
                  <a:close/>
                </a:path>
              </a:pathLst>
            </a:custGeom>
            <a:solidFill>
              <a:srgbClr val="9FB48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38100"/>
              <a:ext cx="4816593" cy="119288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1208602"/>
            <a:ext cx="2089497" cy="258731"/>
            <a:chOff x="0" y="0"/>
            <a:chExt cx="825480" cy="1022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25480" cy="102215"/>
            </a:xfrm>
            <a:custGeom>
              <a:avLst/>
              <a:gdLst/>
              <a:ahLst/>
              <a:cxnLst/>
              <a:rect l="l" t="t" r="r" b="b"/>
              <a:pathLst>
                <a:path w="825480" h="102215">
                  <a:moveTo>
                    <a:pt x="0" y="0"/>
                  </a:moveTo>
                  <a:lnTo>
                    <a:pt x="825480" y="0"/>
                  </a:lnTo>
                  <a:lnTo>
                    <a:pt x="825480" y="102215"/>
                  </a:lnTo>
                  <a:lnTo>
                    <a:pt x="0" y="102215"/>
                  </a:lnTo>
                  <a:close/>
                </a:path>
              </a:pathLst>
            </a:custGeom>
            <a:solidFill>
              <a:srgbClr val="565E4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38100"/>
              <a:ext cx="825480" cy="641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1" name="AutoShape 11"/>
          <p:cNvSpPr/>
          <p:nvPr/>
        </p:nvSpPr>
        <p:spPr>
          <a:xfrm>
            <a:off x="2089497" y="1350667"/>
            <a:ext cx="1515985" cy="0"/>
          </a:xfrm>
          <a:prstGeom prst="line">
            <a:avLst/>
          </a:prstGeom>
          <a:ln w="3810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778019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>
            <a:off x="6492887" y="127000"/>
            <a:ext cx="1936097" cy="1694625"/>
            <a:chOff x="0" y="-190500"/>
            <a:chExt cx="3872195" cy="3389250"/>
          </a:xfrm>
        </p:grpSpPr>
        <p:sp>
          <p:nvSpPr>
            <p:cNvPr id="7" name="TextBox 7"/>
            <p:cNvSpPr txBox="1"/>
            <p:nvPr/>
          </p:nvSpPr>
          <p:spPr>
            <a:xfrm>
              <a:off x="0" y="-190500"/>
              <a:ext cx="2656919" cy="20803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9333"/>
                </a:lnSpc>
              </a:pPr>
              <a:r>
                <a:rPr lang="en-US" sz="6666" spc="333" dirty="0">
                  <a:solidFill>
                    <a:srgbClr val="FFAEA9"/>
                  </a:solidFill>
                  <a:latin typeface="DM Sans"/>
                </a:rPr>
                <a:t>01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1990196"/>
              <a:ext cx="3872195" cy="4708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147"/>
                </a:lnSpc>
              </a:pPr>
              <a:r>
                <a:rPr lang="en-US" sz="1533" spc="-31" dirty="0" err="1">
                  <a:solidFill>
                    <a:srgbClr val="000000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서비스</a:t>
              </a:r>
              <a:r>
                <a:rPr lang="en-US" sz="1533" spc="-31" dirty="0">
                  <a:solidFill>
                    <a:srgbClr val="000000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</a:t>
              </a:r>
              <a:r>
                <a:rPr lang="en-US" sz="1533" spc="-31" dirty="0" err="1">
                  <a:solidFill>
                    <a:srgbClr val="000000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소개</a:t>
              </a:r>
              <a:endParaRPr lang="en-US" sz="1533" spc="-31" dirty="0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659498"/>
              <a:ext cx="3872195" cy="5392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453"/>
                </a:lnSpc>
              </a:pPr>
              <a:r>
                <a:rPr lang="en-US" sz="1333" dirty="0">
                  <a:solidFill>
                    <a:srgbClr val="737373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8801825" y="682592"/>
            <a:ext cx="1936097" cy="1321629"/>
            <a:chOff x="0" y="-190500"/>
            <a:chExt cx="3872195" cy="2643258"/>
          </a:xfrm>
        </p:grpSpPr>
        <p:sp>
          <p:nvSpPr>
            <p:cNvPr id="11" name="TextBox 11"/>
            <p:cNvSpPr txBox="1"/>
            <p:nvPr/>
          </p:nvSpPr>
          <p:spPr>
            <a:xfrm>
              <a:off x="0" y="-190500"/>
              <a:ext cx="2656919" cy="208031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9333"/>
                </a:lnSpc>
              </a:pPr>
              <a:r>
                <a:rPr lang="en-US" sz="6666" spc="333" dirty="0">
                  <a:solidFill>
                    <a:srgbClr val="FFAEA9"/>
                  </a:solidFill>
                  <a:latin typeface="DM Sans"/>
                </a:rPr>
                <a:t>02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1981860"/>
              <a:ext cx="3872195" cy="4708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147"/>
                </a:lnSpc>
              </a:pPr>
              <a:r>
                <a:rPr lang="en-US" sz="1533" spc="-31" dirty="0">
                  <a:solidFill>
                    <a:srgbClr val="000000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TABLE </a:t>
              </a:r>
              <a:r>
                <a:rPr lang="ko-KR" altLang="en-US" sz="1533" spc="-31" dirty="0">
                  <a:solidFill>
                    <a:srgbClr val="000000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명세</a:t>
              </a:r>
              <a:endParaRPr lang="en-US" sz="1533" spc="-31" dirty="0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6492887" y="2581275"/>
            <a:ext cx="2026483" cy="1318653"/>
            <a:chOff x="0" y="-190500"/>
            <a:chExt cx="4052966" cy="2637307"/>
          </a:xfrm>
        </p:grpSpPr>
        <p:sp>
          <p:nvSpPr>
            <p:cNvPr id="15" name="TextBox 15"/>
            <p:cNvSpPr txBox="1"/>
            <p:nvPr/>
          </p:nvSpPr>
          <p:spPr>
            <a:xfrm>
              <a:off x="0" y="-190500"/>
              <a:ext cx="2780956" cy="2080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9333"/>
                </a:lnSpc>
              </a:pPr>
              <a:r>
                <a:rPr lang="en-US" sz="6666" spc="333" dirty="0">
                  <a:solidFill>
                    <a:srgbClr val="FFAEA9"/>
                  </a:solidFill>
                  <a:latin typeface="DM Sans"/>
                </a:rPr>
                <a:t>03</a:t>
              </a:r>
            </a:p>
          </p:txBody>
        </p:sp>
        <p:sp>
          <p:nvSpPr>
            <p:cNvPr id="16" name="TextBox 16"/>
            <p:cNvSpPr txBox="1"/>
            <p:nvPr/>
          </p:nvSpPr>
          <p:spPr>
            <a:xfrm>
              <a:off x="0" y="1975909"/>
              <a:ext cx="4052966" cy="47089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147"/>
                </a:lnSpc>
              </a:pPr>
              <a:r>
                <a:rPr lang="en-US" sz="1533" spc="-31" dirty="0" err="1">
                  <a:solidFill>
                    <a:srgbClr val="000000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기술</a:t>
              </a:r>
              <a:r>
                <a:rPr lang="en-US" sz="1533" spc="-31" dirty="0">
                  <a:solidFill>
                    <a:srgbClr val="000000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상</a:t>
              </a:r>
              <a:r>
                <a:rPr lang="ko-KR" altLang="en-US" sz="1533" spc="-31" dirty="0">
                  <a:solidFill>
                    <a:srgbClr val="000000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세</a:t>
              </a:r>
              <a:endParaRPr lang="en-US" sz="1533" spc="-31" dirty="0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8792149" y="3685053"/>
            <a:ext cx="1936097" cy="1587958"/>
            <a:chOff x="0" y="-190500"/>
            <a:chExt cx="3872195" cy="3175917"/>
          </a:xfrm>
        </p:grpSpPr>
        <p:sp>
          <p:nvSpPr>
            <p:cNvPr id="19" name="TextBox 19"/>
            <p:cNvSpPr txBox="1"/>
            <p:nvPr/>
          </p:nvSpPr>
          <p:spPr>
            <a:xfrm>
              <a:off x="0" y="-190500"/>
              <a:ext cx="2656919" cy="2080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9333"/>
                </a:lnSpc>
              </a:pPr>
              <a:r>
                <a:rPr lang="en-US" sz="6666" spc="333" dirty="0">
                  <a:solidFill>
                    <a:srgbClr val="FFAEA9"/>
                  </a:solidFill>
                  <a:latin typeface="DM Sans"/>
                </a:rPr>
                <a:t>04</a:t>
              </a:r>
            </a:p>
          </p:txBody>
        </p:sp>
        <p:sp>
          <p:nvSpPr>
            <p:cNvPr id="20" name="TextBox 20"/>
            <p:cNvSpPr txBox="1"/>
            <p:nvPr/>
          </p:nvSpPr>
          <p:spPr>
            <a:xfrm>
              <a:off x="0" y="1975909"/>
              <a:ext cx="3872195" cy="10095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147"/>
                </a:lnSpc>
              </a:pPr>
              <a:r>
                <a:rPr lang="en-US" altLang="ko-KR" sz="1533" spc="-31" dirty="0">
                  <a:solidFill>
                    <a:srgbClr val="000000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 </a:t>
              </a:r>
              <a:r>
                <a:rPr lang="ko-KR" altLang="en-US" sz="1600" dirty="0">
                  <a:solidFill>
                    <a:srgbClr val="737373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시연</a:t>
              </a:r>
              <a:endParaRPr lang="en-US" altLang="ko-KR" sz="1600" dirty="0">
                <a:solidFill>
                  <a:srgbClr val="737373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pPr>
                <a:lnSpc>
                  <a:spcPts val="2147"/>
                </a:lnSpc>
              </a:pPr>
              <a:endParaRPr lang="en-US" sz="1533" spc="-31" dirty="0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grpSp>
        <p:nvGrpSpPr>
          <p:cNvPr id="21" name="Group 18">
            <a:extLst>
              <a:ext uri="{FF2B5EF4-FFF2-40B4-BE49-F238E27FC236}">
                <a16:creationId xmlns:a16="http://schemas.microsoft.com/office/drawing/2014/main" id="{23E95140-AF6A-4DE1-A377-FF629A228376}"/>
              </a:ext>
            </a:extLst>
          </p:cNvPr>
          <p:cNvGrpSpPr/>
          <p:nvPr/>
        </p:nvGrpSpPr>
        <p:grpSpPr>
          <a:xfrm>
            <a:off x="6492887" y="5046662"/>
            <a:ext cx="1936097" cy="1587958"/>
            <a:chOff x="0" y="-190500"/>
            <a:chExt cx="3872195" cy="3175917"/>
          </a:xfrm>
        </p:grpSpPr>
        <p:sp>
          <p:nvSpPr>
            <p:cNvPr id="22" name="TextBox 19">
              <a:extLst>
                <a:ext uri="{FF2B5EF4-FFF2-40B4-BE49-F238E27FC236}">
                  <a16:creationId xmlns:a16="http://schemas.microsoft.com/office/drawing/2014/main" id="{359B7EE1-49F3-436D-AFBF-347E8E786FEB}"/>
                </a:ext>
              </a:extLst>
            </p:cNvPr>
            <p:cNvSpPr txBox="1"/>
            <p:nvPr/>
          </p:nvSpPr>
          <p:spPr>
            <a:xfrm>
              <a:off x="0" y="-190500"/>
              <a:ext cx="2656919" cy="2080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just">
                <a:lnSpc>
                  <a:spcPts val="9333"/>
                </a:lnSpc>
              </a:pPr>
              <a:r>
                <a:rPr lang="en-US" sz="6666" spc="333" dirty="0">
                  <a:solidFill>
                    <a:srgbClr val="FFAEA9"/>
                  </a:solidFill>
                  <a:latin typeface="DM Sans"/>
                </a:rPr>
                <a:t>05</a:t>
              </a:r>
            </a:p>
          </p:txBody>
        </p:sp>
        <p:sp>
          <p:nvSpPr>
            <p:cNvPr id="23" name="TextBox 20">
              <a:extLst>
                <a:ext uri="{FF2B5EF4-FFF2-40B4-BE49-F238E27FC236}">
                  <a16:creationId xmlns:a16="http://schemas.microsoft.com/office/drawing/2014/main" id="{661D495D-286A-4557-8040-8C5F5BC4DB42}"/>
                </a:ext>
              </a:extLst>
            </p:cNvPr>
            <p:cNvSpPr txBox="1"/>
            <p:nvPr/>
          </p:nvSpPr>
          <p:spPr>
            <a:xfrm>
              <a:off x="0" y="1975909"/>
              <a:ext cx="3872195" cy="10095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2147"/>
                </a:lnSpc>
              </a:pPr>
              <a:r>
                <a:rPr lang="ko-KR" altLang="en-US" sz="1600" spc="-31" dirty="0">
                  <a:solidFill>
                    <a:srgbClr val="737373"/>
                  </a:solidFill>
                  <a:latin typeface="나눔스퀘어라운드 Regular" panose="020B0600000101010101" pitchFamily="50" charset="-127"/>
                  <a:ea typeface="나눔스퀘어라운드 Regular" panose="020B0600000101010101" pitchFamily="50" charset="-127"/>
                </a:rPr>
                <a:t>자체평가</a:t>
              </a:r>
              <a:endParaRPr lang="en-US" altLang="ko-KR" sz="1600" dirty="0">
                <a:solidFill>
                  <a:srgbClr val="737373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  <a:p>
              <a:pPr>
                <a:lnSpc>
                  <a:spcPts val="2147"/>
                </a:lnSpc>
              </a:pPr>
              <a:endParaRPr lang="en-US" sz="1533" spc="-31" dirty="0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endParaRPr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3DF7513B-7AD1-458A-886A-D921DC4F9E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7438" y="942270"/>
            <a:ext cx="4306989" cy="433679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H="1">
            <a:off x="4853889" y="0"/>
            <a:ext cx="0" cy="6911069"/>
          </a:xfrm>
          <a:prstGeom prst="line">
            <a:avLst/>
          </a:prstGeom>
          <a:ln w="9525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685801" y="6099433"/>
            <a:ext cx="3764027" cy="2373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100"/>
              </a:lnSpc>
            </a:pPr>
            <a:endParaRPr sz="1200"/>
          </a:p>
        </p:txBody>
      </p:sp>
      <p:sp>
        <p:nvSpPr>
          <p:cNvPr id="14" name="TextBox 14"/>
          <p:cNvSpPr txBox="1"/>
          <p:nvPr/>
        </p:nvSpPr>
        <p:spPr>
          <a:xfrm>
            <a:off x="84338" y="1247322"/>
            <a:ext cx="4730206" cy="1872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800"/>
              </a:lnSpc>
            </a:pPr>
            <a:r>
              <a:rPr lang="ko-KR" altLang="en-US" sz="5571" dirty="0">
                <a:solidFill>
                  <a:srgbClr val="737373"/>
                </a:solidFill>
                <a:latin typeface="210 동네책방" panose="020B0600000101010101" charset="-127"/>
                <a:ea typeface="210 동네책방" panose="020B0600000101010101" charset="-127"/>
              </a:rPr>
              <a:t>프로젝트 </a:t>
            </a:r>
            <a:endParaRPr lang="en-US" altLang="ko-KR" sz="5571" dirty="0">
              <a:solidFill>
                <a:srgbClr val="737373"/>
              </a:solidFill>
              <a:latin typeface="210 동네책방" panose="020B0600000101010101" charset="-127"/>
              <a:ea typeface="210 동네책방" panose="020B0600000101010101" charset="-127"/>
            </a:endParaRPr>
          </a:p>
          <a:p>
            <a:pPr algn="ctr">
              <a:lnSpc>
                <a:spcPts val="7800"/>
              </a:lnSpc>
            </a:pPr>
            <a:r>
              <a:rPr lang="ko-KR" altLang="en-US" sz="5571" dirty="0">
                <a:solidFill>
                  <a:srgbClr val="737373"/>
                </a:solidFill>
                <a:latin typeface="210 동네책방" panose="020B0600000101010101" charset="-127"/>
                <a:ea typeface="210 동네책방" panose="020B0600000101010101" charset="-127"/>
              </a:rPr>
              <a:t>팀 평가</a:t>
            </a:r>
            <a:endParaRPr lang="en-US" sz="5571" dirty="0">
              <a:solidFill>
                <a:srgbClr val="737373"/>
              </a:solidFill>
              <a:latin typeface="210 동네책방" panose="020B0600000101010101" charset="-127"/>
              <a:ea typeface="210 동네책방" panose="020B0600000101010101" charset="-127"/>
            </a:endParaRPr>
          </a:p>
        </p:txBody>
      </p:sp>
      <p:sp>
        <p:nvSpPr>
          <p:cNvPr id="15" name="AutoShape 2"/>
          <p:cNvSpPr/>
          <p:nvPr/>
        </p:nvSpPr>
        <p:spPr>
          <a:xfrm flipV="1">
            <a:off x="1" y="4748837"/>
            <a:ext cx="12293600" cy="0"/>
          </a:xfrm>
          <a:prstGeom prst="line">
            <a:avLst/>
          </a:prstGeom>
          <a:ln w="9525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E9DCC6-022A-40D9-8468-A8DC4B2D634E}"/>
              </a:ext>
            </a:extLst>
          </p:cNvPr>
          <p:cNvSpPr txBox="1"/>
          <p:nvPr/>
        </p:nvSpPr>
        <p:spPr>
          <a:xfrm>
            <a:off x="4932578" y="300359"/>
            <a:ext cx="4651518" cy="967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Q. </a:t>
            </a:r>
            <a:r>
              <a:rPr lang="ko-KR" altLang="en-US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사전 기획의 관점에서 </a:t>
            </a:r>
            <a:r>
              <a:rPr lang="ko-KR" altLang="en-US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프로젝트 결과물에 대한 완성도 평가</a:t>
            </a:r>
            <a:r>
              <a:rPr lang="en-US" altLang="ko-KR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(10</a:t>
            </a:r>
            <a:r>
              <a:rPr lang="ko-KR" altLang="en-US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점 만점</a:t>
            </a:r>
            <a:r>
              <a:rPr lang="en-US" altLang="ko-KR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)</a:t>
            </a:r>
          </a:p>
          <a:p>
            <a:pPr>
              <a:lnSpc>
                <a:spcPct val="150000"/>
              </a:lnSpc>
              <a:defRPr/>
            </a:pPr>
            <a:r>
              <a:rPr lang="en-US" altLang="ko-KR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A. 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8DC1B8-6BDF-43B1-8CEE-3ED3ED0C582F}"/>
              </a:ext>
            </a:extLst>
          </p:cNvPr>
          <p:cNvSpPr txBox="1"/>
          <p:nvPr/>
        </p:nvSpPr>
        <p:spPr>
          <a:xfrm>
            <a:off x="4942266" y="1345535"/>
            <a:ext cx="7236519" cy="975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Q. </a:t>
            </a:r>
            <a:r>
              <a:rPr lang="ko-KR" altLang="en-US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개인 또는 우리 팀이 </a:t>
            </a:r>
            <a:r>
              <a:rPr lang="ko-KR" altLang="en-US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잘한 부분과 아쉬운 점</a:t>
            </a:r>
            <a:endParaRPr lang="en-US" altLang="ko-KR" sz="1333" b="1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210 동네책방" panose="020B0600000101010101" charset="-127"/>
              <a:ea typeface="210 동네책방" panose="020B0600000101010101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A. </a:t>
            </a:r>
            <a:r>
              <a:rPr lang="ko-KR" altLang="en-US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잘한 부분 </a:t>
            </a:r>
            <a:r>
              <a:rPr lang="en-US" altLang="ko-KR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SNS</a:t>
            </a:r>
            <a:r>
              <a:rPr lang="ko-KR" altLang="en-US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  형식으로 게시글 작성</a:t>
            </a:r>
            <a:r>
              <a:rPr lang="en-US" altLang="ko-KR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, </a:t>
            </a:r>
            <a:r>
              <a:rPr lang="ko-KR" altLang="en-US" sz="1333" b="1" dirty="0" err="1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팔로우</a:t>
            </a:r>
            <a:r>
              <a:rPr lang="en-US" altLang="ko-KR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, </a:t>
            </a:r>
            <a:r>
              <a:rPr lang="ko-KR" altLang="en-US" sz="1333" b="1" dirty="0" err="1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팔로워</a:t>
            </a:r>
            <a:r>
              <a:rPr lang="ko-KR" altLang="en-US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 기능을 잘 </a:t>
            </a:r>
            <a:r>
              <a:rPr lang="ko-KR" altLang="en-US" sz="1333" b="1" dirty="0" err="1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넣은점</a:t>
            </a:r>
            <a:endParaRPr lang="en-US" altLang="ko-KR" sz="1333" b="1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210 동네책방" panose="020B0600000101010101" charset="-127"/>
              <a:ea typeface="210 동네책방" panose="020B0600000101010101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    </a:t>
            </a:r>
            <a:r>
              <a:rPr lang="ko-KR" altLang="en-US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아쉬운 점 게시글 수정 또는 삭제 </a:t>
            </a:r>
            <a:r>
              <a:rPr lang="en-US" altLang="ko-KR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, </a:t>
            </a:r>
            <a:r>
              <a:rPr lang="ko-KR" altLang="en-US" sz="1333" b="1" dirty="0" err="1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팔로우</a:t>
            </a:r>
            <a:r>
              <a:rPr lang="ko-KR" altLang="en-US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 취소 기능을 넣지 </a:t>
            </a:r>
            <a:r>
              <a:rPr lang="ko-KR" altLang="en-US" sz="1333" b="1" dirty="0" err="1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못한점</a:t>
            </a:r>
            <a:endParaRPr lang="en-US" altLang="ko-KR" sz="1333" b="1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210 동네책방" panose="020B0600000101010101" charset="-127"/>
              <a:ea typeface="210 동네책방" panose="020B0600000101010101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218B82E-2835-4718-AC38-57C294FA57D9}"/>
              </a:ext>
            </a:extLst>
          </p:cNvPr>
          <p:cNvSpPr txBox="1"/>
          <p:nvPr/>
        </p:nvSpPr>
        <p:spPr>
          <a:xfrm>
            <a:off x="4893233" y="2479969"/>
            <a:ext cx="6540442" cy="6681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ko-KR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Q. </a:t>
            </a:r>
            <a:r>
              <a:rPr lang="ko-KR" altLang="en-US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프로젝트 결과물의 </a:t>
            </a:r>
            <a:r>
              <a:rPr lang="ko-KR" altLang="en-US" sz="1333" b="1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추후 개선점이나 보완할 점 </a:t>
            </a:r>
            <a:r>
              <a:rPr lang="ko-KR" altLang="en-US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등 내용 정리</a:t>
            </a:r>
            <a:endParaRPr lang="en-US" altLang="ko-KR" sz="1333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210 동네책방" panose="020B0600000101010101" charset="-127"/>
              <a:ea typeface="210 동네책방" panose="020B0600000101010101" charset="-127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ko-KR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A. </a:t>
            </a:r>
            <a:r>
              <a:rPr lang="ko-KR" altLang="en-US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게시글 수정</a:t>
            </a:r>
            <a:r>
              <a:rPr lang="en-US" altLang="ko-KR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, </a:t>
            </a:r>
            <a:r>
              <a:rPr lang="ko-KR" altLang="en-US" sz="1333" dirty="0" err="1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팔로우</a:t>
            </a:r>
            <a:r>
              <a:rPr lang="ko-KR" altLang="en-US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 취소 기능 보완</a:t>
            </a:r>
            <a:r>
              <a:rPr lang="en-US" altLang="ko-KR" sz="1333" dirty="0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, </a:t>
            </a:r>
            <a:r>
              <a:rPr lang="en-US" altLang="ko-KR" sz="1333" err="1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css</a:t>
            </a:r>
            <a:r>
              <a:rPr lang="en-US" altLang="ko-KR" sz="1333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 </a:t>
            </a:r>
            <a:r>
              <a:rPr lang="ko-KR" altLang="en-US" sz="1333">
                <a:ln>
                  <a:solidFill>
                    <a:schemeClr val="bg1">
                      <a:lumMod val="95000"/>
                      <a:alpha val="20000"/>
                    </a:schemeClr>
                  </a:solidFill>
                </a:ln>
                <a:solidFill>
                  <a:schemeClr val="bg2">
                    <a:lumMod val="25000"/>
                  </a:schemeClr>
                </a:solidFill>
                <a:latin typeface="210 동네책방" panose="020B0600000101010101" charset="-127"/>
                <a:ea typeface="210 동네책방" panose="020B0600000101010101" charset="-127"/>
              </a:rPr>
              <a:t>보완</a:t>
            </a:r>
            <a:endParaRPr lang="en-US" altLang="ko-KR" sz="1333" dirty="0">
              <a:ln>
                <a:solidFill>
                  <a:schemeClr val="bg1">
                    <a:lumMod val="95000"/>
                    <a:alpha val="20000"/>
                  </a:schemeClr>
                </a:solidFill>
              </a:ln>
              <a:solidFill>
                <a:schemeClr val="bg2">
                  <a:lumMod val="25000"/>
                </a:schemeClr>
              </a:solidFill>
              <a:latin typeface="210 동네책방" panose="020B0600000101010101" charset="-127"/>
              <a:ea typeface="210 동네책방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1708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893B67-7DD6-4E0B-8EAA-60C6B63DE5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87946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162800" y="1594744"/>
            <a:ext cx="4358640" cy="1487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5838"/>
              </a:lnSpc>
            </a:pPr>
            <a:endParaRPr lang="en-US" sz="5560" dirty="0">
              <a:solidFill>
                <a:srgbClr val="565E4F"/>
              </a:solidFill>
              <a:latin typeface="Poppins Bold"/>
            </a:endParaRPr>
          </a:p>
          <a:p>
            <a:pPr algn="r">
              <a:lnSpc>
                <a:spcPts val="5838"/>
              </a:lnSpc>
            </a:pPr>
            <a:r>
              <a:rPr lang="en-US" sz="5560" dirty="0" err="1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서비스</a:t>
            </a:r>
            <a:r>
              <a:rPr lang="en-US" sz="5560" dirty="0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en-US" sz="5560" dirty="0" err="1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소개</a:t>
            </a:r>
            <a:endParaRPr lang="en-US" sz="5560" dirty="0">
              <a:solidFill>
                <a:srgbClr val="000000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7967512" y="3335887"/>
            <a:ext cx="341529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0" y="6459611"/>
            <a:ext cx="12192000" cy="398389"/>
            <a:chOff x="0" y="0"/>
            <a:chExt cx="4816593" cy="1573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157388"/>
            </a:xfrm>
            <a:custGeom>
              <a:avLst/>
              <a:gdLst/>
              <a:ahLst/>
              <a:cxnLst/>
              <a:rect l="l" t="t" r="r" b="b"/>
              <a:pathLst>
                <a:path w="4816592" h="157388">
                  <a:moveTo>
                    <a:pt x="0" y="0"/>
                  </a:moveTo>
                  <a:lnTo>
                    <a:pt x="4816592" y="0"/>
                  </a:lnTo>
                  <a:lnTo>
                    <a:pt x="4816592" y="157388"/>
                  </a:lnTo>
                  <a:lnTo>
                    <a:pt x="0" y="157388"/>
                  </a:lnTo>
                  <a:close/>
                </a:path>
              </a:pathLst>
            </a:custGeom>
            <a:solidFill>
              <a:srgbClr val="9FB48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38100"/>
              <a:ext cx="4816593" cy="119288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1208602"/>
            <a:ext cx="2089497" cy="258731"/>
            <a:chOff x="0" y="0"/>
            <a:chExt cx="825480" cy="1022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25480" cy="102215"/>
            </a:xfrm>
            <a:custGeom>
              <a:avLst/>
              <a:gdLst/>
              <a:ahLst/>
              <a:cxnLst/>
              <a:rect l="l" t="t" r="r" b="b"/>
              <a:pathLst>
                <a:path w="825480" h="102215">
                  <a:moveTo>
                    <a:pt x="0" y="0"/>
                  </a:moveTo>
                  <a:lnTo>
                    <a:pt x="825480" y="0"/>
                  </a:lnTo>
                  <a:lnTo>
                    <a:pt x="825480" y="102215"/>
                  </a:lnTo>
                  <a:lnTo>
                    <a:pt x="0" y="102215"/>
                  </a:lnTo>
                  <a:close/>
                </a:path>
              </a:pathLst>
            </a:custGeom>
            <a:solidFill>
              <a:srgbClr val="565E4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38100"/>
              <a:ext cx="825480" cy="641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1" name="AutoShape 11"/>
          <p:cNvSpPr/>
          <p:nvPr/>
        </p:nvSpPr>
        <p:spPr>
          <a:xfrm>
            <a:off x="2089497" y="1350667"/>
            <a:ext cx="1515985" cy="0"/>
          </a:xfrm>
          <a:prstGeom prst="line">
            <a:avLst/>
          </a:prstGeom>
          <a:ln w="3810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TextBox 9">
            <a:extLst>
              <a:ext uri="{FF2B5EF4-FFF2-40B4-BE49-F238E27FC236}">
                <a16:creationId xmlns:a16="http://schemas.microsoft.com/office/drawing/2014/main" id="{CD2C6850-6977-4DB4-AB3B-27A4BB573B3E}"/>
              </a:ext>
            </a:extLst>
          </p:cNvPr>
          <p:cNvSpPr txBox="1"/>
          <p:nvPr/>
        </p:nvSpPr>
        <p:spPr>
          <a:xfrm>
            <a:off x="8126467" y="3866282"/>
            <a:ext cx="3256341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367"/>
              </a:lnSpc>
            </a:pPr>
            <a:r>
              <a:rPr lang="en-US" altLang="ko-KR" sz="2152" dirty="0">
                <a:latin typeface="Seoul Hangang Bold"/>
                <a:ea typeface="Seoul Hangang Bold"/>
              </a:rPr>
              <a:t>Node</a:t>
            </a:r>
            <a:r>
              <a:rPr lang="ko-KR" altLang="en-US" sz="2152" dirty="0">
                <a:latin typeface="Seoul Hangang Bold"/>
                <a:ea typeface="Seoul Hangang Bold"/>
              </a:rPr>
              <a:t>를 이용한 </a:t>
            </a:r>
            <a:r>
              <a:rPr lang="en-US" altLang="ko-KR" sz="2152" dirty="0">
                <a:latin typeface="Seoul Hangang Bold"/>
                <a:ea typeface="Seoul Hangang Bold"/>
              </a:rPr>
              <a:t>SNS </a:t>
            </a:r>
            <a:r>
              <a:rPr lang="ko-KR" altLang="en-US" sz="2152" dirty="0">
                <a:latin typeface="Seoul Hangang Bold"/>
                <a:ea typeface="Seoul Hangang Bold"/>
              </a:rPr>
              <a:t>개발</a:t>
            </a:r>
            <a:r>
              <a:rPr lang="en-US" altLang="ko-KR" sz="2152" dirty="0">
                <a:solidFill>
                  <a:srgbClr val="F1F1F1"/>
                </a:solidFill>
                <a:latin typeface="Seoul Hangang Bold"/>
                <a:ea typeface="Seoul Hangang Bold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895593" y="0"/>
            <a:ext cx="7296407" cy="6858000"/>
            <a:chOff x="0" y="0"/>
            <a:chExt cx="2882531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882531" cy="2709333"/>
            </a:xfrm>
            <a:custGeom>
              <a:avLst/>
              <a:gdLst/>
              <a:ahLst/>
              <a:cxnLst/>
              <a:rect l="l" t="t" r="r" b="b"/>
              <a:pathLst>
                <a:path w="2882531" h="2709333">
                  <a:moveTo>
                    <a:pt x="0" y="0"/>
                  </a:moveTo>
                  <a:lnTo>
                    <a:pt x="2882531" y="0"/>
                  </a:lnTo>
                  <a:lnTo>
                    <a:pt x="2882531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2882531" cy="2671233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807682" y="241574"/>
            <a:ext cx="3913379" cy="6509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ko-KR" altLang="en-US" sz="4000" dirty="0">
                <a:latin typeface="Canva Sans Bold"/>
                <a:ea typeface="Canva Sans Bold"/>
              </a:rPr>
              <a:t>기획 의도</a:t>
            </a:r>
            <a:endParaRPr lang="en-US" sz="4000" dirty="0">
              <a:ea typeface="Canva Sans Bold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6701246" y="2408102"/>
            <a:ext cx="5151119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367"/>
              </a:lnSpc>
            </a:pPr>
            <a:r>
              <a:rPr lang="en-US" altLang="ko-KR" sz="2152" dirty="0">
                <a:solidFill>
                  <a:srgbClr val="F1F1F1"/>
                </a:solidFill>
                <a:latin typeface="Seoul Hangang Bold"/>
                <a:ea typeface="Seoul Hangang Bold"/>
              </a:rPr>
              <a:t>SNS </a:t>
            </a:r>
            <a:r>
              <a:rPr lang="ko-KR" altLang="en-US" sz="2152" dirty="0">
                <a:solidFill>
                  <a:srgbClr val="F1F1F1"/>
                </a:solidFill>
                <a:latin typeface="Seoul Hangang Bold"/>
                <a:ea typeface="Seoul Hangang Bold"/>
              </a:rPr>
              <a:t>플랫폼 발전과 사용량이 늘어나고 있습니다</a:t>
            </a:r>
            <a:r>
              <a:rPr lang="en-US" altLang="ko-KR" sz="2152" dirty="0">
                <a:solidFill>
                  <a:srgbClr val="F1F1F1"/>
                </a:solidFill>
                <a:latin typeface="Seoul Hangang Bold"/>
                <a:ea typeface="Seoul Hangang Bold"/>
              </a:rPr>
              <a:t>.</a:t>
            </a:r>
          </a:p>
          <a:p>
            <a:pPr algn="just">
              <a:lnSpc>
                <a:spcPts val="2367"/>
              </a:lnSpc>
            </a:pPr>
            <a:endParaRPr lang="en-US" altLang="ko-KR" sz="2152" dirty="0">
              <a:solidFill>
                <a:srgbClr val="F1F1F1"/>
              </a:solidFill>
              <a:latin typeface="Seoul Hangang Bold"/>
              <a:ea typeface="Seoul Hangang Bold"/>
            </a:endParaRPr>
          </a:p>
          <a:p>
            <a:pPr algn="just">
              <a:lnSpc>
                <a:spcPts val="2367"/>
              </a:lnSpc>
            </a:pPr>
            <a:r>
              <a:rPr lang="en-US" altLang="ko-KR" sz="2152" dirty="0">
                <a:solidFill>
                  <a:srgbClr val="F1F1F1"/>
                </a:solidFill>
                <a:latin typeface="Seoul Hangang Bold"/>
                <a:ea typeface="Seoul Hangang Bold"/>
              </a:rPr>
              <a:t>SNS</a:t>
            </a:r>
            <a:r>
              <a:rPr lang="ko-KR" altLang="en-US" sz="2152" dirty="0">
                <a:solidFill>
                  <a:srgbClr val="F1F1F1"/>
                </a:solidFill>
                <a:latin typeface="Seoul Hangang Bold"/>
                <a:ea typeface="Seoul Hangang Bold"/>
              </a:rPr>
              <a:t>의 기본 툴을 개발하고 더 나은 장점 이나 경쟁력 있는 기능을 추가 하고자 </a:t>
            </a:r>
            <a:endParaRPr lang="en-US" altLang="ko-KR" sz="2152" dirty="0">
              <a:solidFill>
                <a:srgbClr val="F1F1F1"/>
              </a:solidFill>
              <a:latin typeface="Seoul Hangang Bold"/>
              <a:ea typeface="Seoul Hangang Bold"/>
            </a:endParaRPr>
          </a:p>
          <a:p>
            <a:pPr algn="just">
              <a:lnSpc>
                <a:spcPts val="2367"/>
              </a:lnSpc>
            </a:pPr>
            <a:endParaRPr lang="en-US" altLang="ko-KR" sz="2152" dirty="0">
              <a:solidFill>
                <a:srgbClr val="F1F1F1"/>
              </a:solidFill>
              <a:latin typeface="Seoul Hangang Bold"/>
              <a:ea typeface="Seoul Hangang Bold"/>
            </a:endParaRPr>
          </a:p>
          <a:p>
            <a:pPr algn="just">
              <a:lnSpc>
                <a:spcPts val="2367"/>
              </a:lnSpc>
            </a:pPr>
            <a:r>
              <a:rPr lang="en-US" altLang="ko-KR" sz="2152" dirty="0">
                <a:solidFill>
                  <a:srgbClr val="F1F1F1"/>
                </a:solidFill>
                <a:latin typeface="Seoul Hangang Bold"/>
                <a:ea typeface="Seoul Hangang Bold"/>
              </a:rPr>
              <a:t>SNS</a:t>
            </a:r>
            <a:r>
              <a:rPr lang="ko-KR" altLang="en-US" sz="2152" dirty="0">
                <a:solidFill>
                  <a:srgbClr val="F1F1F1"/>
                </a:solidFill>
                <a:latin typeface="Seoul Hangang Bold"/>
                <a:ea typeface="Seoul Hangang Bold"/>
              </a:rPr>
              <a:t>개발을 기획하였습니다</a:t>
            </a:r>
            <a:r>
              <a:rPr lang="en-US" altLang="ko-KR" sz="2152" dirty="0">
                <a:solidFill>
                  <a:srgbClr val="F1F1F1"/>
                </a:solidFill>
                <a:latin typeface="Seoul Hangang Bold"/>
                <a:ea typeface="Seoul Hangang Bold"/>
              </a:rPr>
              <a:t>.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C8431B84-2FC3-4767-B1F6-1990A8F26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8958" y="1308822"/>
            <a:ext cx="4306989" cy="433679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892D2A-3411-4830-8F2A-63925E634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432793"/>
            <a:ext cx="9601200" cy="1485900"/>
          </a:xfrm>
        </p:spPr>
        <p:txBody>
          <a:bodyPr/>
          <a:lstStyle/>
          <a:p>
            <a:r>
              <a:rPr lang="en-US" altLang="ko-KR" dirty="0"/>
              <a:t>Table - users</a:t>
            </a:r>
            <a:endParaRPr lang="ko-KR" alt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9AAE51C-3194-4DCF-8B32-C0536F814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5263190"/>
              </p:ext>
            </p:extLst>
          </p:nvPr>
        </p:nvGraphicFramePr>
        <p:xfrm>
          <a:off x="844733" y="1918693"/>
          <a:ext cx="11042468" cy="3132138"/>
        </p:xfrm>
        <a:graphic>
          <a:graphicData uri="http://schemas.openxmlformats.org/drawingml/2006/table">
            <a:tbl>
              <a:tblPr/>
              <a:tblGrid>
                <a:gridCol w="6873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6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87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64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01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64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734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30138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00133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No 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Column Name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FDFDFD"/>
                          </a:solidFill>
                          <a:latin typeface="Canva Sans"/>
                        </a:rPr>
                        <a:t>Data Type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Null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PK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FDFDFD"/>
                          </a:solidFill>
                          <a:latin typeface="Canva Sans"/>
                        </a:rPr>
                        <a:t>UQ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AI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Desc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1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Id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INT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a typeface="Canva Sans"/>
                        </a:rPr>
                        <a:t>아이디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2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email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VARCHAR(40)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Franklin Gothic Book" panose="020B0503020102020204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이메일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3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nick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VARCHAR(15)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Franklin Gothic Book" panose="020B0503020102020204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닉네임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4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password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VARCHAR(100)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비밀번호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5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provider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ENUM(‘local’,’</a:t>
                      </a: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kakao</a:t>
                      </a: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’)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/>
                        <a:t>로그인</a:t>
                      </a:r>
                      <a:r>
                        <a:rPr lang="en-US" altLang="ko-KR" sz="1600" dirty="0"/>
                        <a:t>(</a:t>
                      </a:r>
                      <a:r>
                        <a:rPr lang="ko-KR" altLang="en-US" sz="1600" dirty="0"/>
                        <a:t>일반</a:t>
                      </a:r>
                      <a:r>
                        <a:rPr lang="en-US" altLang="ko-KR" sz="1600" dirty="0"/>
                        <a:t>,</a:t>
                      </a:r>
                      <a:r>
                        <a:rPr lang="ko-KR" altLang="en-US" sz="1600" dirty="0"/>
                        <a:t>소셜</a:t>
                      </a:r>
                      <a:r>
                        <a:rPr lang="en-US" altLang="ko-KR" sz="1600" dirty="0"/>
                        <a:t>)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6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snsId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VARCHAR(30)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sns</a:t>
                      </a:r>
                      <a:r>
                        <a:rPr lang="ko-KR" alt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아이디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7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createdAt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DATETIME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작성시간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8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updatedAt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DATETIME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수정시간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9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deletedAt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DATETIME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/>
                        <a:t>삭제시간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6421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892D2A-3411-4830-8F2A-63925E634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432793"/>
            <a:ext cx="9601200" cy="1485900"/>
          </a:xfrm>
        </p:spPr>
        <p:txBody>
          <a:bodyPr/>
          <a:lstStyle/>
          <a:p>
            <a:r>
              <a:rPr lang="en-US" altLang="ko-KR" dirty="0"/>
              <a:t>Table – hashtags </a:t>
            </a:r>
            <a:endParaRPr lang="ko-KR" alt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9AAE51C-3194-4DCF-8B32-C0536F814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361271"/>
              </p:ext>
            </p:extLst>
          </p:nvPr>
        </p:nvGraphicFramePr>
        <p:xfrm>
          <a:off x="844732" y="1513744"/>
          <a:ext cx="11094719" cy="1594170"/>
        </p:xfrm>
        <a:graphic>
          <a:graphicData uri="http://schemas.openxmlformats.org/drawingml/2006/table">
            <a:tbl>
              <a:tblPr/>
              <a:tblGrid>
                <a:gridCol w="690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6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25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85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2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902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950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31227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95492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No 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Column Name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FDFDFD"/>
                          </a:solidFill>
                          <a:latin typeface="Canva Sans"/>
                        </a:rPr>
                        <a:t>Data Type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Null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PK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FDFDFD"/>
                          </a:solidFill>
                          <a:latin typeface="Canva Sans"/>
                        </a:rPr>
                        <a:t>UQ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AI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Desc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602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1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Id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INT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ea typeface="Canva Sans"/>
                        </a:rPr>
                        <a:t>아이디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7602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2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Title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VARCHAR(15)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Franklin Gothic Book" panose="020B0503020102020204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제목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7602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3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createdAt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DATETIME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작성 시간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7602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4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updatedAt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DATETIME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/>
                        <a:t>수정 시간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22B96B33-49F3-4A60-AFE9-034C410CBB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022335"/>
              </p:ext>
            </p:extLst>
          </p:nvPr>
        </p:nvGraphicFramePr>
        <p:xfrm>
          <a:off x="844732" y="4722853"/>
          <a:ext cx="11094719" cy="1594170"/>
        </p:xfrm>
        <a:graphic>
          <a:graphicData uri="http://schemas.openxmlformats.org/drawingml/2006/table">
            <a:tbl>
              <a:tblPr/>
              <a:tblGrid>
                <a:gridCol w="6905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65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25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856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24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902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950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31227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47870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No 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Column Name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FDFDFD"/>
                          </a:solidFill>
                          <a:latin typeface="Canva Sans"/>
                        </a:rPr>
                        <a:t>Data Type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Null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PK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FDFDFD"/>
                          </a:solidFill>
                          <a:latin typeface="Canva Sans"/>
                        </a:rPr>
                        <a:t>UQ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AI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Desc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7870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1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createdAt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DATETIME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작성 시간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7870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2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updatedAt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DATETIME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수정 시간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7870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3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HashtagId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INT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 err="1">
                          <a:solidFill>
                            <a:srgbClr val="000000"/>
                          </a:solidFill>
                        </a:rPr>
                        <a:t>해쉬태그</a:t>
                      </a: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 아이디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7870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4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PostId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INT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/>
                        <a:t>게시글 아이디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9CE69214-6819-474C-8311-AC6AA0F4B719}"/>
              </a:ext>
            </a:extLst>
          </p:cNvPr>
          <p:cNvSpPr txBox="1">
            <a:spLocks/>
          </p:cNvSpPr>
          <p:nvPr/>
        </p:nvSpPr>
        <p:spPr>
          <a:xfrm>
            <a:off x="1463040" y="3562844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Table – </a:t>
            </a:r>
            <a:r>
              <a:rPr lang="en-US" altLang="ko-KR" dirty="0" err="1"/>
              <a:t>posthashtag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71678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892D2A-3411-4830-8F2A-63925E634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432793"/>
            <a:ext cx="9601200" cy="1485900"/>
          </a:xfrm>
        </p:spPr>
        <p:txBody>
          <a:bodyPr/>
          <a:lstStyle/>
          <a:p>
            <a:r>
              <a:rPr lang="en-US" altLang="ko-KR" dirty="0"/>
              <a:t>Table – posts</a:t>
            </a:r>
            <a:endParaRPr lang="ko-KR" alt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9AAE51C-3194-4DCF-8B32-C0536F8145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3676782"/>
              </p:ext>
            </p:extLst>
          </p:nvPr>
        </p:nvGraphicFramePr>
        <p:xfrm>
          <a:off x="883922" y="1422304"/>
          <a:ext cx="11042468" cy="2231838"/>
        </p:xfrm>
        <a:graphic>
          <a:graphicData uri="http://schemas.openxmlformats.org/drawingml/2006/table">
            <a:tbl>
              <a:tblPr/>
              <a:tblGrid>
                <a:gridCol w="6873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6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87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64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01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64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734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30138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00133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No 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Column Name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FDFDFD"/>
                          </a:solidFill>
                          <a:latin typeface="Canva Sans"/>
                        </a:rPr>
                        <a:t>Data Type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Null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PK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FDFDFD"/>
                          </a:solidFill>
                          <a:latin typeface="Canva Sans"/>
                        </a:rPr>
                        <a:t>UQ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AI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Desc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1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id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INT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 err="1">
                          <a:solidFill>
                            <a:srgbClr val="000000"/>
                          </a:solidFill>
                          <a:ea typeface="Canva Sans"/>
                        </a:rPr>
                        <a:t>아이디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2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content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VARCHAR(140)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Franklin Gothic Book" panose="020B0503020102020204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/>
                        <a:t>내용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3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img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VARCHAR(200)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Franklin Gothic Book" panose="020B0503020102020204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이미지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4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createdAt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DATETIME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Franklin Gothic Book" panose="020B0503020102020204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작성 시간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5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updatedAt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DATETIME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Franklin Gothic Book" panose="020B0503020102020204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/>
                        <a:t>수정 시간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6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UserId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INT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dirty="0"/>
                        <a:t>유저 아이디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C2D04C0F-3D6C-4779-8FCB-83C39674E2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5373078"/>
              </p:ext>
            </p:extLst>
          </p:nvPr>
        </p:nvGraphicFramePr>
        <p:xfrm>
          <a:off x="883922" y="4860249"/>
          <a:ext cx="11042468" cy="1594170"/>
        </p:xfrm>
        <a:graphic>
          <a:graphicData uri="http://schemas.openxmlformats.org/drawingml/2006/table">
            <a:tbl>
              <a:tblPr/>
              <a:tblGrid>
                <a:gridCol w="6873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46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087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464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016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3648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5734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230138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00133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No 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Column Name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FDFDFD"/>
                          </a:solidFill>
                          <a:latin typeface="Canva Sans"/>
                        </a:rPr>
                        <a:t>Data Type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Null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PK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FDFDFD"/>
                          </a:solidFill>
                          <a:latin typeface="Canva Sans"/>
                        </a:rPr>
                        <a:t>UQ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AI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FDFDFD"/>
                          </a:solidFill>
                          <a:latin typeface="Canva Sans"/>
                        </a:rPr>
                        <a:t>Desc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1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createdAt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DATETIME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Franklin Gothic Book" panose="020B0503020102020204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>
                          <a:solidFill>
                            <a:srgbClr val="000000"/>
                          </a:solidFill>
                        </a:rPr>
                        <a:t>작성 시간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2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updatedAt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DATETIME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Franklin Gothic Book" panose="020B0503020102020204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/>
                        <a:t>수정 시간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3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altLang="ko-KR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followingId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INT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Franklin Gothic Book" panose="020B0503020102020204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 err="1"/>
                        <a:t>팔로잉</a:t>
                      </a:r>
                      <a:r>
                        <a:rPr lang="ko-KR" altLang="en-US" sz="1600" dirty="0"/>
                        <a:t> 아이디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2276"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Canva Sans"/>
                        </a:rPr>
                        <a:t>4</a:t>
                      </a:r>
                      <a:endParaRPr lang="en-US" sz="160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en-US" sz="1600" dirty="0" err="1">
                          <a:solidFill>
                            <a:srgbClr val="000000"/>
                          </a:solidFill>
                          <a:latin typeface="Canva Sans"/>
                        </a:rPr>
                        <a:t>followrId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nva Sans"/>
                          <a:ea typeface="돋움" panose="020B0600000101010101" pitchFamily="50" charset="-127"/>
                          <a:cs typeface="+mn-cs"/>
                        </a:rPr>
                        <a:t>INT</a:t>
                      </a:r>
                      <a:endParaRPr kumimoji="0" lang="en-US" altLang="ko-KR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Franklin Gothic Book" panose="020B0503020102020204"/>
                        <a:ea typeface="돋움" panose="020B0600000101010101" pitchFamily="50" charset="-127"/>
                        <a:cs typeface="+mn-cs"/>
                      </a:endParaRPr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x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ts val="223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dirty="0">
                          <a:solidFill>
                            <a:srgbClr val="000000"/>
                          </a:solidFill>
                          <a:latin typeface="Canva Sans"/>
                        </a:rPr>
                        <a:t>o</a:t>
                      </a:r>
                      <a:endParaRPr lang="en-US" altLang="ko-KR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239"/>
                        </a:lnSpc>
                        <a:defRPr/>
                      </a:pPr>
                      <a:r>
                        <a:rPr lang="ko-KR" altLang="en-US" sz="1600" dirty="0" err="1"/>
                        <a:t>팔로워</a:t>
                      </a:r>
                      <a:r>
                        <a:rPr lang="ko-KR" altLang="en-US" sz="1600" dirty="0"/>
                        <a:t> 아이디</a:t>
                      </a:r>
                      <a:endParaRPr lang="en-US" sz="1600" dirty="0"/>
                    </a:p>
                  </a:txBody>
                  <a:tcPr marL="28575" marR="28575" marT="28575" marB="2857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제목 1">
            <a:extLst>
              <a:ext uri="{FF2B5EF4-FFF2-40B4-BE49-F238E27FC236}">
                <a16:creationId xmlns:a16="http://schemas.microsoft.com/office/drawing/2014/main" id="{657362B4-9708-41B6-AF9A-D3656DA8A7CA}"/>
              </a:ext>
            </a:extLst>
          </p:cNvPr>
          <p:cNvSpPr txBox="1">
            <a:spLocks/>
          </p:cNvSpPr>
          <p:nvPr/>
        </p:nvSpPr>
        <p:spPr>
          <a:xfrm>
            <a:off x="1463040" y="3860695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1" hangingPunct="1">
              <a:lnSpc>
                <a:spcPct val="89000"/>
              </a:lnSpc>
              <a:spcBef>
                <a:spcPct val="0"/>
              </a:spcBef>
              <a:buNone/>
              <a:defRPr sz="4400" kern="1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dirty="0"/>
              <a:t>Table – follow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06256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6808059" y="1594744"/>
            <a:ext cx="4104486" cy="14875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838"/>
              </a:lnSpc>
            </a:pPr>
            <a:endParaRPr lang="en-US" sz="5560" dirty="0">
              <a:solidFill>
                <a:srgbClr val="565E4F"/>
              </a:solidFill>
              <a:latin typeface="Poppins Bold"/>
            </a:endParaRPr>
          </a:p>
          <a:p>
            <a:pPr algn="r">
              <a:lnSpc>
                <a:spcPts val="5838"/>
              </a:lnSpc>
            </a:pPr>
            <a:r>
              <a:rPr lang="en-US" sz="5560" dirty="0" err="1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기술</a:t>
            </a:r>
            <a:r>
              <a:rPr lang="en-US" sz="5560" dirty="0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 </a:t>
            </a:r>
            <a:r>
              <a:rPr lang="en-US" sz="5560" dirty="0" err="1">
                <a:solidFill>
                  <a:srgbClr val="000000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상세</a:t>
            </a:r>
            <a:endParaRPr lang="en-US" sz="5560" dirty="0">
              <a:solidFill>
                <a:srgbClr val="000000"/>
              </a:solidFill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sp>
        <p:nvSpPr>
          <p:cNvPr id="4" name="AutoShape 4"/>
          <p:cNvSpPr/>
          <p:nvPr/>
        </p:nvSpPr>
        <p:spPr>
          <a:xfrm>
            <a:off x="7497249" y="3675521"/>
            <a:ext cx="341529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" name="Group 5"/>
          <p:cNvGrpSpPr/>
          <p:nvPr/>
        </p:nvGrpSpPr>
        <p:grpSpPr>
          <a:xfrm>
            <a:off x="0" y="6459611"/>
            <a:ext cx="12192000" cy="398389"/>
            <a:chOff x="0" y="0"/>
            <a:chExt cx="4816593" cy="15738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816592" cy="157388"/>
            </a:xfrm>
            <a:custGeom>
              <a:avLst/>
              <a:gdLst/>
              <a:ahLst/>
              <a:cxnLst/>
              <a:rect l="l" t="t" r="r" b="b"/>
              <a:pathLst>
                <a:path w="4816592" h="157388">
                  <a:moveTo>
                    <a:pt x="0" y="0"/>
                  </a:moveTo>
                  <a:lnTo>
                    <a:pt x="4816592" y="0"/>
                  </a:lnTo>
                  <a:lnTo>
                    <a:pt x="4816592" y="157388"/>
                  </a:lnTo>
                  <a:lnTo>
                    <a:pt x="0" y="157388"/>
                  </a:lnTo>
                  <a:close/>
                </a:path>
              </a:pathLst>
            </a:custGeom>
            <a:solidFill>
              <a:srgbClr val="9FB48C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38100"/>
              <a:ext cx="4816593" cy="119288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0" y="1208602"/>
            <a:ext cx="2089497" cy="258731"/>
            <a:chOff x="0" y="0"/>
            <a:chExt cx="825480" cy="102215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25480" cy="102215"/>
            </a:xfrm>
            <a:custGeom>
              <a:avLst/>
              <a:gdLst/>
              <a:ahLst/>
              <a:cxnLst/>
              <a:rect l="l" t="t" r="r" b="b"/>
              <a:pathLst>
                <a:path w="825480" h="102215">
                  <a:moveTo>
                    <a:pt x="0" y="0"/>
                  </a:moveTo>
                  <a:lnTo>
                    <a:pt x="825480" y="0"/>
                  </a:lnTo>
                  <a:lnTo>
                    <a:pt x="825480" y="102215"/>
                  </a:lnTo>
                  <a:lnTo>
                    <a:pt x="0" y="102215"/>
                  </a:lnTo>
                  <a:close/>
                </a:path>
              </a:pathLst>
            </a:custGeom>
            <a:solidFill>
              <a:srgbClr val="565E4F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38100"/>
              <a:ext cx="825480" cy="6411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1" name="AutoShape 11"/>
          <p:cNvSpPr/>
          <p:nvPr/>
        </p:nvSpPr>
        <p:spPr>
          <a:xfrm>
            <a:off x="2089497" y="1350667"/>
            <a:ext cx="1515985" cy="0"/>
          </a:xfrm>
          <a:prstGeom prst="line">
            <a:avLst/>
          </a:prstGeom>
          <a:ln w="3810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3007" y="-24973"/>
            <a:ext cx="12304739" cy="6984439"/>
            <a:chOff x="0" y="0"/>
            <a:chExt cx="4861131" cy="275928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61131" cy="2759284"/>
            </a:xfrm>
            <a:custGeom>
              <a:avLst/>
              <a:gdLst/>
              <a:ahLst/>
              <a:cxnLst/>
              <a:rect l="l" t="t" r="r" b="b"/>
              <a:pathLst>
                <a:path w="4861131" h="2759284">
                  <a:moveTo>
                    <a:pt x="0" y="0"/>
                  </a:moveTo>
                  <a:lnTo>
                    <a:pt x="4861131" y="0"/>
                  </a:lnTo>
                  <a:lnTo>
                    <a:pt x="4861131" y="2759284"/>
                  </a:lnTo>
                  <a:lnTo>
                    <a:pt x="0" y="2759284"/>
                  </a:lnTo>
                  <a:close/>
                </a:path>
              </a:pathLst>
            </a:custGeom>
            <a:solidFill>
              <a:srgbClr val="F1F1F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38100"/>
              <a:ext cx="4861131" cy="2721184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72267" y="62231"/>
            <a:ext cx="4386378" cy="5227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</a:pPr>
            <a:r>
              <a:rPr lang="ko-KR" altLang="en-US" sz="3200" dirty="0">
                <a:solidFill>
                  <a:srgbClr val="191919"/>
                </a:solidFill>
                <a:latin typeface="210 동네책방" panose="020B0600000101010101" charset="-127"/>
                <a:ea typeface="210 동네책방" panose="020B0600000101010101" charset="-127"/>
              </a:rPr>
              <a:t>로그인</a:t>
            </a:r>
            <a:r>
              <a:rPr lang="ko-KR" altLang="en-US" sz="3200" dirty="0">
                <a:solidFill>
                  <a:srgbClr val="191919"/>
                </a:solidFill>
                <a:ea typeface="Jua"/>
              </a:rPr>
              <a:t> </a:t>
            </a:r>
            <a:r>
              <a:rPr lang="ko-KR" altLang="en-US" sz="3200" dirty="0">
                <a:solidFill>
                  <a:srgbClr val="191919"/>
                </a:solidFill>
                <a:latin typeface="210 동네책방" panose="020B0600000101010101" charset="-127"/>
                <a:ea typeface="210 동네책방" panose="020B0600000101010101" charset="-127"/>
              </a:rPr>
              <a:t>및 회원가입</a:t>
            </a:r>
            <a:endParaRPr lang="en-US" sz="3200" dirty="0">
              <a:solidFill>
                <a:srgbClr val="191919"/>
              </a:solidFill>
              <a:latin typeface="210 동네책방" panose="020B0600000101010101" charset="-127"/>
              <a:ea typeface="210 동네책방" panose="020B0600000101010101" charset="-127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7293695" y="-140198"/>
            <a:ext cx="4903955" cy="6998198"/>
            <a:chOff x="0" y="0"/>
            <a:chExt cx="2623503" cy="3743875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623503" cy="3743875"/>
            </a:xfrm>
            <a:custGeom>
              <a:avLst/>
              <a:gdLst/>
              <a:ahLst/>
              <a:cxnLst/>
              <a:rect l="l" t="t" r="r" b="b"/>
              <a:pathLst>
                <a:path w="2623503" h="3743875">
                  <a:moveTo>
                    <a:pt x="0" y="0"/>
                  </a:moveTo>
                  <a:lnTo>
                    <a:pt x="2623503" y="0"/>
                  </a:lnTo>
                  <a:lnTo>
                    <a:pt x="2623503" y="3743875"/>
                  </a:lnTo>
                  <a:lnTo>
                    <a:pt x="0" y="3743875"/>
                  </a:ln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0" y="38100"/>
              <a:ext cx="2623503" cy="3705775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7400826" y="1913328"/>
            <a:ext cx="4583617" cy="3540531"/>
            <a:chOff x="0" y="0"/>
            <a:chExt cx="1810811" cy="1398728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810812" cy="1398728"/>
            </a:xfrm>
            <a:custGeom>
              <a:avLst/>
              <a:gdLst/>
              <a:ahLst/>
              <a:cxnLst/>
              <a:rect l="l" t="t" r="r" b="b"/>
              <a:pathLst>
                <a:path w="1810812" h="1398728">
                  <a:moveTo>
                    <a:pt x="0" y="0"/>
                  </a:moveTo>
                  <a:lnTo>
                    <a:pt x="1810812" y="0"/>
                  </a:lnTo>
                  <a:lnTo>
                    <a:pt x="1810812" y="1398728"/>
                  </a:lnTo>
                  <a:lnTo>
                    <a:pt x="0" y="1398728"/>
                  </a:lnTo>
                  <a:close/>
                </a:path>
              </a:pathLst>
            </a:custGeom>
            <a:solidFill>
              <a:srgbClr val="FFFFFF"/>
            </a:solidFill>
            <a:ln w="38100" cap="sq">
              <a:solidFill>
                <a:srgbClr val="644C26"/>
              </a:solidFill>
              <a:prstDash val="solid"/>
              <a:miter/>
            </a:ln>
          </p:spPr>
        </p:sp>
        <p:sp>
          <p:nvSpPr>
            <p:cNvPr id="22" name="TextBox 22"/>
            <p:cNvSpPr txBox="1"/>
            <p:nvPr/>
          </p:nvSpPr>
          <p:spPr>
            <a:xfrm>
              <a:off x="0" y="38100"/>
              <a:ext cx="1810811" cy="1360628"/>
            </a:xfrm>
            <a:prstGeom prst="rect">
              <a:avLst/>
            </a:prstGeom>
          </p:spPr>
          <p:txBody>
            <a:bodyPr lIns="33867" tIns="33867" rIns="33867" bIns="33867" rtlCol="0" anchor="ctr"/>
            <a:lstStyle/>
            <a:p>
              <a:pPr algn="ctr">
                <a:lnSpc>
                  <a:spcPts val="1533"/>
                </a:lnSpc>
              </a:pPr>
              <a:endParaRPr sz="1200"/>
            </a:p>
          </p:txBody>
        </p:sp>
      </p:grpSp>
      <p:sp>
        <p:nvSpPr>
          <p:cNvPr id="23" name="AutoShape 23"/>
          <p:cNvSpPr/>
          <p:nvPr/>
        </p:nvSpPr>
        <p:spPr>
          <a:xfrm>
            <a:off x="7400826" y="2362879"/>
            <a:ext cx="4583617" cy="12700"/>
          </a:xfrm>
          <a:prstGeom prst="line">
            <a:avLst/>
          </a:prstGeom>
          <a:ln w="38100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4" name="TextBox 24"/>
          <p:cNvSpPr txBox="1"/>
          <p:nvPr/>
        </p:nvSpPr>
        <p:spPr>
          <a:xfrm>
            <a:off x="7722731" y="1856178"/>
            <a:ext cx="3939807" cy="4140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34"/>
              </a:lnSpc>
            </a:pPr>
            <a:r>
              <a:rPr lang="en-US" sz="2667" dirty="0">
                <a:solidFill>
                  <a:srgbClr val="000000"/>
                </a:solidFill>
                <a:latin typeface="Nanum Gothic Bold"/>
              </a:rPr>
              <a:t>Description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7637344" y="2617352"/>
            <a:ext cx="4137086" cy="8985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53"/>
              </a:lnSpc>
            </a:pPr>
            <a:r>
              <a:rPr 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[1] </a:t>
            </a:r>
            <a:r>
              <a:rPr lang="en-US" sz="1467" b="1" dirty="0" err="1">
                <a:solidFill>
                  <a:srgbClr val="000000"/>
                </a:solidFill>
                <a:latin typeface="DM Sans Bold"/>
                <a:ea typeface="DM Sans Bold"/>
              </a:rPr>
              <a:t>로그인</a:t>
            </a:r>
            <a:endParaRPr lang="en-US" sz="1467" b="1" dirty="0">
              <a:solidFill>
                <a:srgbClr val="000000"/>
              </a:solidFill>
              <a:latin typeface="DM Sans Bold"/>
              <a:ea typeface="DM Sans Bold"/>
            </a:endParaRPr>
          </a:p>
          <a:p>
            <a:pPr>
              <a:lnSpc>
                <a:spcPts val="1680"/>
              </a:lnSpc>
            </a:pPr>
            <a:r>
              <a:rPr lang="en-US" sz="1200" dirty="0">
                <a:solidFill>
                  <a:srgbClr val="000000"/>
                </a:solidFill>
                <a:latin typeface="Seoul Hangang Bold Bold"/>
              </a:rPr>
              <a:t> 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-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기본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로그인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페이지</a:t>
            </a:r>
            <a:endParaRPr lang="en-US" sz="1067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ts val="1680"/>
              </a:lnSpc>
            </a:pP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-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로그인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기능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및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회원가입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구현</a:t>
            </a:r>
            <a:endParaRPr lang="en-US" sz="1067" dirty="0">
              <a:solidFill>
                <a:srgbClr val="000000"/>
              </a:solidFill>
              <a:latin typeface="+mj-ea"/>
              <a:ea typeface="+mj-ea"/>
            </a:endParaRPr>
          </a:p>
          <a:p>
            <a:pPr>
              <a:lnSpc>
                <a:spcPts val="1680"/>
              </a:lnSpc>
            </a:pPr>
            <a:endParaRPr lang="en-US" sz="106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7637343" y="3734662"/>
            <a:ext cx="4137086" cy="4637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53"/>
              </a:lnSpc>
            </a:pPr>
            <a:r>
              <a:rPr 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[2] </a:t>
            </a:r>
            <a:r>
              <a:rPr lang="en-US" sz="1467" b="1" dirty="0" err="1">
                <a:solidFill>
                  <a:srgbClr val="000000"/>
                </a:solidFill>
                <a:latin typeface="DM Sans Bold"/>
                <a:ea typeface="DM Sans Bold"/>
              </a:rPr>
              <a:t>카카오</a:t>
            </a:r>
            <a:endParaRPr lang="en-US" sz="1467" b="1" dirty="0">
              <a:solidFill>
                <a:srgbClr val="000000"/>
              </a:solidFill>
              <a:latin typeface="DM Sans Bold"/>
              <a:ea typeface="DM Sans Bold"/>
            </a:endParaRPr>
          </a:p>
          <a:p>
            <a:pPr>
              <a:lnSpc>
                <a:spcPts val="1680"/>
              </a:lnSpc>
            </a:pP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-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API를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이용해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편의성을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높인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회원가입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및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로그인이</a:t>
            </a:r>
            <a:r>
              <a:rPr lang="en-US" sz="1067" dirty="0">
                <a:solidFill>
                  <a:srgbClr val="000000"/>
                </a:solidFill>
                <a:latin typeface="+mj-ea"/>
                <a:ea typeface="+mj-ea"/>
              </a:rPr>
              <a:t> </a:t>
            </a:r>
            <a:r>
              <a:rPr lang="en-US" sz="1067" dirty="0" err="1">
                <a:solidFill>
                  <a:srgbClr val="000000"/>
                </a:solidFill>
                <a:latin typeface="+mj-ea"/>
                <a:ea typeface="+mj-ea"/>
              </a:rPr>
              <a:t>가능함</a:t>
            </a:r>
            <a:endParaRPr lang="en-US" sz="1067" dirty="0">
              <a:solidFill>
                <a:srgbClr val="000000"/>
              </a:solidFill>
              <a:latin typeface="+mj-ea"/>
              <a:ea typeface="+mj-ea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7624091" y="4482421"/>
            <a:ext cx="4137086" cy="4631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053"/>
              </a:lnSpc>
            </a:pPr>
            <a:r>
              <a:rPr 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[3] </a:t>
            </a:r>
            <a:r>
              <a:rPr lang="en-US" sz="1467" b="1" dirty="0" err="1">
                <a:solidFill>
                  <a:srgbClr val="000000"/>
                </a:solidFill>
                <a:latin typeface="DM Sans Bold"/>
                <a:ea typeface="DM Sans Bold"/>
              </a:rPr>
              <a:t>회원</a:t>
            </a:r>
            <a:r>
              <a:rPr lang="en-US" sz="1467" b="1" dirty="0">
                <a:solidFill>
                  <a:srgbClr val="000000"/>
                </a:solidFill>
                <a:latin typeface="DM Sans Bold"/>
                <a:ea typeface="DM Sans Bold"/>
              </a:rPr>
              <a:t> </a:t>
            </a:r>
            <a:r>
              <a:rPr lang="en-US" sz="1467" b="1" dirty="0" err="1">
                <a:solidFill>
                  <a:srgbClr val="000000"/>
                </a:solidFill>
                <a:latin typeface="DM Sans Bold"/>
                <a:ea typeface="DM Sans Bold"/>
              </a:rPr>
              <a:t>가입</a:t>
            </a:r>
            <a:endParaRPr lang="en-US" sz="1467" b="1" dirty="0">
              <a:solidFill>
                <a:srgbClr val="000000"/>
              </a:solidFill>
              <a:latin typeface="DM Sans Bold"/>
              <a:ea typeface="DM Sans Bold"/>
            </a:endParaRPr>
          </a:p>
          <a:p>
            <a:pPr>
              <a:lnSpc>
                <a:spcPts val="1680"/>
              </a:lnSpc>
            </a:pPr>
            <a:r>
              <a:rPr lang="en-US" sz="1200" dirty="0">
                <a:solidFill>
                  <a:srgbClr val="000000"/>
                </a:solidFill>
                <a:latin typeface="Seoul Hangang Bold Bold"/>
              </a:rPr>
              <a:t> </a:t>
            </a:r>
            <a:r>
              <a:rPr lang="ko-KR" altLang="en-US" sz="1067" dirty="0">
                <a:solidFill>
                  <a:srgbClr val="000000"/>
                </a:solidFill>
                <a:latin typeface="+mn-ea"/>
              </a:rPr>
              <a:t>이메일</a:t>
            </a:r>
            <a:r>
              <a:rPr lang="en-US" altLang="ko-KR" sz="1067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1067" dirty="0">
                <a:solidFill>
                  <a:srgbClr val="000000"/>
                </a:solidFill>
                <a:latin typeface="+mn-ea"/>
              </a:rPr>
              <a:t>닉네임</a:t>
            </a:r>
            <a:r>
              <a:rPr lang="en-US" altLang="ko-KR" sz="1067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1067" dirty="0">
                <a:solidFill>
                  <a:srgbClr val="000000"/>
                </a:solidFill>
                <a:latin typeface="+mn-ea"/>
              </a:rPr>
              <a:t>비밀번호 </a:t>
            </a:r>
            <a:r>
              <a:rPr lang="ko-KR" altLang="en-US" sz="1067" dirty="0" err="1">
                <a:solidFill>
                  <a:srgbClr val="000000"/>
                </a:solidFill>
                <a:latin typeface="+mn-ea"/>
              </a:rPr>
              <a:t>기입후</a:t>
            </a:r>
            <a:r>
              <a:rPr lang="ko-KR" altLang="en-US" sz="1067" dirty="0">
                <a:solidFill>
                  <a:srgbClr val="000000"/>
                </a:solidFill>
                <a:latin typeface="+mn-ea"/>
              </a:rPr>
              <a:t> 회원가입</a:t>
            </a:r>
            <a:endParaRPr lang="en-US" sz="1067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8" name="AutoShape 28"/>
          <p:cNvSpPr/>
          <p:nvPr/>
        </p:nvSpPr>
        <p:spPr>
          <a:xfrm>
            <a:off x="-13007" y="698500"/>
            <a:ext cx="7306701" cy="0"/>
          </a:xfrm>
          <a:prstGeom prst="line">
            <a:avLst/>
          </a:prstGeom>
          <a:ln w="19050" cap="flat">
            <a:solidFill>
              <a:srgbClr val="737373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CD10B5F-FDB0-4669-A8BD-2445EEA3F8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143" y="967083"/>
            <a:ext cx="6099647" cy="24412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ABF4209-8AF2-419E-A827-FB56B3378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768" y="3676915"/>
            <a:ext cx="3621152" cy="318108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AEBCB03-C38D-4211-9F6F-9354128A83F5}"/>
              </a:ext>
            </a:extLst>
          </p:cNvPr>
          <p:cNvSpPr/>
          <p:nvPr/>
        </p:nvSpPr>
        <p:spPr>
          <a:xfrm>
            <a:off x="310769" y="2009769"/>
            <a:ext cx="1243712" cy="877122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D95830E6-486C-4A22-9A1F-A5BF2894296F}"/>
              </a:ext>
            </a:extLst>
          </p:cNvPr>
          <p:cNvSpPr/>
          <p:nvPr/>
        </p:nvSpPr>
        <p:spPr>
          <a:xfrm>
            <a:off x="2116183" y="2495005"/>
            <a:ext cx="836023" cy="49638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자르기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TM10001105[[fn=자르기]]</Template>
  <TotalTime>370</TotalTime>
  <Words>814</Words>
  <Application>Microsoft Office PowerPoint</Application>
  <PresentationFormat>와이드스크린</PresentationFormat>
  <Paragraphs>308</Paragraphs>
  <Slides>21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34" baseType="lpstr">
      <vt:lpstr>210 동네책방</vt:lpstr>
      <vt:lpstr>Nanum Gothic Bold</vt:lpstr>
      <vt:lpstr>Seoul Hangang Bold</vt:lpstr>
      <vt:lpstr>Seoul Hangang Bold Bold</vt:lpstr>
      <vt:lpstr>나눔스퀘어라운드 Regular</vt:lpstr>
      <vt:lpstr>돋움</vt:lpstr>
      <vt:lpstr>Canva Sans</vt:lpstr>
      <vt:lpstr>Canva Sans Bold</vt:lpstr>
      <vt:lpstr>DM Sans</vt:lpstr>
      <vt:lpstr>DM Sans Bold</vt:lpstr>
      <vt:lpstr>Franklin Gothic Book</vt:lpstr>
      <vt:lpstr>Poppins Bold</vt:lpstr>
      <vt:lpstr>자르기</vt:lpstr>
      <vt:lpstr> Node js / sns</vt:lpstr>
      <vt:lpstr>PowerPoint 프레젠테이션</vt:lpstr>
      <vt:lpstr>PowerPoint 프레젠테이션</vt:lpstr>
      <vt:lpstr>PowerPoint 프레젠테이션</vt:lpstr>
      <vt:lpstr>Table - users</vt:lpstr>
      <vt:lpstr>Table – hashtags </vt:lpstr>
      <vt:lpstr>Table – posts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AJAX, 스프링 &amp; MyBatis, MSA</dc:title>
  <dc:creator>tj-bu-707-16</dc:creator>
  <cp:lastModifiedBy>tj-bu-707-16</cp:lastModifiedBy>
  <cp:revision>34</cp:revision>
  <dcterms:created xsi:type="dcterms:W3CDTF">2024-06-27T06:51:48Z</dcterms:created>
  <dcterms:modified xsi:type="dcterms:W3CDTF">2024-08-22T04:09:58Z</dcterms:modified>
</cp:coreProperties>
</file>

<file path=docProps/thumbnail.jpeg>
</file>